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 id="262" r:id="rId3"/>
    <p:sldId id="257" r:id="rId4"/>
    <p:sldId id="258" r:id="rId5"/>
    <p:sldId id="259" r:id="rId6"/>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60"/>
  </p:normalViewPr>
  <p:slideViewPr>
    <p:cSldViewPr snapToGrid="0">
      <p:cViewPr varScale="1">
        <p:scale>
          <a:sx n="57" d="100"/>
          <a:sy n="57" d="100"/>
        </p:scale>
        <p:origin x="280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582B870-6F0D-4AF1-97C3-3B565181C6A0}" type="datetimeFigureOut">
              <a:rPr lang="en-US" smtClean="0"/>
              <a:t>9/23/2024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827271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2B870-6F0D-4AF1-97C3-3B565181C6A0}" type="datetimeFigureOut">
              <a:rPr lang="en-US" smtClean="0"/>
              <a:t>9/23/2024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3780032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2B870-6F0D-4AF1-97C3-3B565181C6A0}" type="datetimeFigureOut">
              <a:rPr lang="en-US" smtClean="0"/>
              <a:t>9/23/2024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2600882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2B870-6F0D-4AF1-97C3-3B565181C6A0}" type="datetimeFigureOut">
              <a:rPr lang="en-US" smtClean="0"/>
              <a:t>9/23/2024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186590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582B870-6F0D-4AF1-97C3-3B565181C6A0}" type="datetimeFigureOut">
              <a:rPr lang="en-US" smtClean="0"/>
              <a:t>9/23/2024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1350732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582B870-6F0D-4AF1-97C3-3B565181C6A0}" type="datetimeFigureOut">
              <a:rPr lang="en-US" smtClean="0"/>
              <a:t>9/23/2024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3427749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82B870-6F0D-4AF1-97C3-3B565181C6A0}" type="datetimeFigureOut">
              <a:rPr lang="en-US" smtClean="0"/>
              <a:t>9/23/2024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3920489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582B870-6F0D-4AF1-97C3-3B565181C6A0}" type="datetimeFigureOut">
              <a:rPr lang="en-US" smtClean="0"/>
              <a:t>9/23/2024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1424173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82B870-6F0D-4AF1-97C3-3B565181C6A0}" type="datetimeFigureOut">
              <a:rPr lang="en-US" smtClean="0"/>
              <a:t>9/23/2024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4238820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582B870-6F0D-4AF1-97C3-3B565181C6A0}" type="datetimeFigureOut">
              <a:rPr lang="en-US" smtClean="0"/>
              <a:t>9/23/2024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2792997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582B870-6F0D-4AF1-97C3-3B565181C6A0}" type="datetimeFigureOut">
              <a:rPr lang="en-US" smtClean="0"/>
              <a:t>9/23/2024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B4F1E1-F60B-424B-AE93-2FED0495EB47}" type="slidenum">
              <a:rPr lang="en-US" smtClean="0"/>
              <a:t>‹#›</a:t>
            </a:fld>
            <a:endParaRPr lang="en-US"/>
          </a:p>
        </p:txBody>
      </p:sp>
    </p:spTree>
    <p:extLst>
      <p:ext uri="{BB962C8B-B14F-4D97-AF65-F5344CB8AC3E}">
        <p14:creationId xmlns:p14="http://schemas.microsoft.com/office/powerpoint/2010/main" val="1960125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otDmnd">
          <a:fgClr>
            <a:schemeClr val="tx2">
              <a:lumMod val="40000"/>
              <a:lumOff val="60000"/>
            </a:schemeClr>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D582B870-6F0D-4AF1-97C3-3B565181C6A0}" type="datetimeFigureOut">
              <a:rPr lang="en-US" smtClean="0"/>
              <a:t>9/23/2024</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9EB4F1E1-F60B-424B-AE93-2FED0495EB47}" type="slidenum">
              <a:rPr lang="en-US" smtClean="0"/>
              <a:t>‹#›</a:t>
            </a:fld>
            <a:endParaRPr lang="en-US"/>
          </a:p>
        </p:txBody>
      </p:sp>
    </p:spTree>
    <p:extLst>
      <p:ext uri="{BB962C8B-B14F-4D97-AF65-F5344CB8AC3E}">
        <p14:creationId xmlns:p14="http://schemas.microsoft.com/office/powerpoint/2010/main" val="22558761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4.wdp"/></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5EE8781-509E-EAA3-1045-353454316A19}"/>
              </a:ext>
            </a:extLst>
          </p:cNvPr>
          <p:cNvPicPr>
            <a:picLocks noChangeAspect="1"/>
          </p:cNvPicPr>
          <p:nvPr/>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backgroundRemoval t="1375" b="99313" l="2357" r="99723">
                        <a14:foregroundMark x1="9034" y1="86696" x2="15619" y2="82814"/>
                        <a14:foregroundMark x1="15619" y1="82814" x2="28743" y2="85968"/>
                        <a14:foregroundMark x1="2079" y1="64820" x2="2957" y2="97250"/>
                        <a14:foregroundMark x1="2957" y1="97250" x2="3327" y2="99353"/>
                        <a14:foregroundMark x1="2357" y1="96442" x2="35005" y2="88152"/>
                        <a14:foregroundMark x1="30684" y1="89123" x2="39048" y2="93732"/>
                        <a14:foregroundMark x1="39048" y1="93732" x2="36853" y2="81723"/>
                        <a14:foregroundMark x1="36853" y1="81723" x2="31400" y2="76749"/>
                        <a14:foregroundMark x1="17907" y1="66276" x2="7856" y2="61868"/>
                        <a14:foregroundMark x1="7856" y1="61868" x2="5684" y2="62394"/>
                        <a14:foregroundMark x1="96257" y1="22766" x2="87361" y2="3316"/>
                        <a14:foregroundMark x1="87361" y1="3316" x2="87361" y2="3316"/>
                        <a14:foregroundMark x1="81262" y1="2103" x2="91220" y2="24869"/>
                        <a14:foregroundMark x1="91220" y1="24869" x2="96534" y2="9867"/>
                        <a14:foregroundMark x1="96534" y1="9867" x2="89302" y2="1375"/>
                        <a14:foregroundMark x1="89302" y1="1375" x2="89302" y2="1375"/>
                        <a14:foregroundMark x1="92075" y1="3316" x2="99723" y2="5540"/>
                        <a14:foregroundMark x1="99723" y1="5540" x2="96257" y2="27659"/>
                        <a14:foregroundMark x1="96257" y1="27659" x2="95287" y2="26648"/>
                        <a14:foregroundMark x1="99030" y1="34452" x2="97158" y2="8532"/>
                        <a14:foregroundMark x1="97158" y1="8532" x2="99168" y2="4569"/>
                        <a14:foregroundMark x1="99723" y1="41003" x2="85605" y2="31622"/>
                        <a14:foregroundMark x1="85605" y1="31622" x2="82371" y2="27173"/>
                        <a14:foregroundMark x1="85143" y1="25192" x2="67260" y2="14840"/>
                        <a14:foregroundMark x1="67260" y1="14840" x2="64718" y2="10635"/>
                        <a14:foregroundMark x1="77287" y1="31905" x2="75485" y2="29236"/>
                        <a14:foregroundMark x1="78928" y1="32026" x2="76109" y2="30489"/>
                        <a14:foregroundMark x1="77495" y1="32430" x2="76340" y2="31217"/>
                        <a14:foregroundMark x1="78050" y1="32996" x2="75323" y2="29034"/>
                        <a14:foregroundMark x1="23013" y1="68702" x2="24769" y2="71371"/>
                        <a14:foregroundMark x1="23059" y1="67408" x2="25370" y2="71775"/>
                        <a14:foregroundMark x1="23614" y1="67408" x2="25924" y2="72988"/>
                      </a14:backgroundRemoval>
                    </a14:imgEffect>
                  </a14:imgLayer>
                </a14:imgProps>
              </a:ext>
              <a:ext uri="{28A0092B-C50C-407E-A947-70E740481C1C}">
                <a14:useLocalDpi xmlns:a14="http://schemas.microsoft.com/office/drawing/2010/main" val="0"/>
              </a:ext>
            </a:extLst>
          </a:blip>
          <a:srcRect t="25740" r="46867"/>
          <a:stretch/>
        </p:blipFill>
        <p:spPr>
          <a:xfrm>
            <a:off x="118537" y="5744629"/>
            <a:ext cx="5411559" cy="3839635"/>
          </a:xfrm>
          <a:prstGeom prst="rect">
            <a:avLst/>
          </a:prstGeom>
          <a:ln>
            <a:noFill/>
          </a:ln>
          <a:effectLst>
            <a:outerShdw blurRad="292100" dist="139700" dir="2700000" algn="tl" rotWithShape="0">
              <a:srgbClr val="333333">
                <a:alpha val="65000"/>
              </a:srgbClr>
            </a:outerShdw>
          </a:effectLst>
        </p:spPr>
      </p:pic>
      <p:sp>
        <p:nvSpPr>
          <p:cNvPr id="2" name="Rectangle 1">
            <a:extLst>
              <a:ext uri="{FF2B5EF4-FFF2-40B4-BE49-F238E27FC236}">
                <a16:creationId xmlns:a16="http://schemas.microsoft.com/office/drawing/2014/main" id="{4FE4BD73-A2C1-9873-8449-7C2FEB7F99A6}"/>
              </a:ext>
            </a:extLst>
          </p:cNvPr>
          <p:cNvSpPr/>
          <p:nvPr/>
        </p:nvSpPr>
        <p:spPr>
          <a:xfrm>
            <a:off x="160867" y="270931"/>
            <a:ext cx="6502400" cy="931333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pic>
        <p:nvPicPr>
          <p:cNvPr id="6" name="Picture 5">
            <a:extLst>
              <a:ext uri="{FF2B5EF4-FFF2-40B4-BE49-F238E27FC236}">
                <a16:creationId xmlns:a16="http://schemas.microsoft.com/office/drawing/2014/main" id="{D7DD431A-C93E-BF1D-5884-97BAB8A23D62}"/>
              </a:ext>
            </a:extLst>
          </p:cNvPr>
          <p:cNvPicPr>
            <a:picLocks noChangeAspect="1"/>
          </p:cNvPicPr>
          <p:nvPr/>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backgroundRemoval t="1375" b="99313" l="2357" r="99723">
                        <a14:foregroundMark x1="9034" y1="86696" x2="15619" y2="82814"/>
                        <a14:foregroundMark x1="15619" y1="82814" x2="28743" y2="85968"/>
                        <a14:foregroundMark x1="2079" y1="64820" x2="2957" y2="97250"/>
                        <a14:foregroundMark x1="2957" y1="97250" x2="3327" y2="99353"/>
                        <a14:foregroundMark x1="2357" y1="96442" x2="35005" y2="88152"/>
                        <a14:foregroundMark x1="30684" y1="89123" x2="39048" y2="93732"/>
                        <a14:foregroundMark x1="39048" y1="93732" x2="36853" y2="81723"/>
                        <a14:foregroundMark x1="36853" y1="81723" x2="31400" y2="76749"/>
                        <a14:foregroundMark x1="17907" y1="66276" x2="7856" y2="61868"/>
                        <a14:foregroundMark x1="7856" y1="61868" x2="5684" y2="62394"/>
                        <a14:foregroundMark x1="96257" y1="22766" x2="87361" y2="3316"/>
                        <a14:foregroundMark x1="87361" y1="3316" x2="87361" y2="3316"/>
                        <a14:foregroundMark x1="81262" y1="2103" x2="91220" y2="24869"/>
                        <a14:foregroundMark x1="91220" y1="24869" x2="96534" y2="9867"/>
                        <a14:foregroundMark x1="96534" y1="9867" x2="89302" y2="1375"/>
                        <a14:foregroundMark x1="89302" y1="1375" x2="89302" y2="1375"/>
                        <a14:foregroundMark x1="92075" y1="3316" x2="99723" y2="5540"/>
                        <a14:foregroundMark x1="99723" y1="5540" x2="96257" y2="27659"/>
                        <a14:foregroundMark x1="96257" y1="27659" x2="95287" y2="26648"/>
                        <a14:foregroundMark x1="99030" y1="34452" x2="97158" y2="8532"/>
                        <a14:foregroundMark x1="97158" y1="8532" x2="99168" y2="4569"/>
                        <a14:foregroundMark x1="99723" y1="41003" x2="85605" y2="31622"/>
                        <a14:foregroundMark x1="85605" y1="31622" x2="82371" y2="27173"/>
                        <a14:foregroundMark x1="85143" y1="25192" x2="67260" y2="14840"/>
                        <a14:foregroundMark x1="67260" y1="14840" x2="64718" y2="10635"/>
                        <a14:foregroundMark x1="77287" y1="31905" x2="75485" y2="29236"/>
                        <a14:foregroundMark x1="78928" y1="32026" x2="76109" y2="30489"/>
                        <a14:foregroundMark x1="77495" y1="32430" x2="76340" y2="31217"/>
                        <a14:foregroundMark x1="78050" y1="32996" x2="75323" y2="29034"/>
                        <a14:foregroundMark x1="23013" y1="68702" x2="24769" y2="71371"/>
                        <a14:foregroundMark x1="23059" y1="67408" x2="25370" y2="71775"/>
                        <a14:foregroundMark x1="23614" y1="67408" x2="25924" y2="72988"/>
                      </a14:backgroundRemoval>
                    </a14:imgEffect>
                  </a14:imgLayer>
                </a14:imgProps>
              </a:ext>
              <a:ext uri="{28A0092B-C50C-407E-A947-70E740481C1C}">
                <a14:useLocalDpi xmlns:a14="http://schemas.microsoft.com/office/drawing/2010/main" val="0"/>
              </a:ext>
            </a:extLst>
          </a:blip>
          <a:srcRect t="25740" r="46867"/>
          <a:stretch/>
        </p:blipFill>
        <p:spPr>
          <a:xfrm rot="5400000">
            <a:off x="-301933" y="704095"/>
            <a:ext cx="4807562" cy="3839635"/>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247CB31D-F552-500C-218E-E44B93549ECE}"/>
              </a:ext>
            </a:extLst>
          </p:cNvPr>
          <p:cNvPicPr>
            <a:picLocks noChangeAspect="1"/>
          </p:cNvPicPr>
          <p:nvPr/>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backgroundRemoval t="1375" b="99313" l="2357" r="99723">
                        <a14:foregroundMark x1="9034" y1="86696" x2="15619" y2="82814"/>
                        <a14:foregroundMark x1="15619" y1="82814" x2="28743" y2="85968"/>
                        <a14:foregroundMark x1="2079" y1="64820" x2="2957" y2="97250"/>
                        <a14:foregroundMark x1="2957" y1="97250" x2="3327" y2="99353"/>
                        <a14:foregroundMark x1="2357" y1="96442" x2="35005" y2="88152"/>
                        <a14:foregroundMark x1="30684" y1="89123" x2="39048" y2="93732"/>
                        <a14:foregroundMark x1="39048" y1="93732" x2="36853" y2="81723"/>
                        <a14:foregroundMark x1="36853" y1="81723" x2="31400" y2="76749"/>
                        <a14:foregroundMark x1="17907" y1="66276" x2="7856" y2="61868"/>
                        <a14:foregroundMark x1="7856" y1="61868" x2="5684" y2="62394"/>
                        <a14:foregroundMark x1="96257" y1="22766" x2="87361" y2="3316"/>
                        <a14:foregroundMark x1="87361" y1="3316" x2="87361" y2="3316"/>
                        <a14:foregroundMark x1="81262" y1="2103" x2="91220" y2="24869"/>
                        <a14:foregroundMark x1="91220" y1="24869" x2="96534" y2="9867"/>
                        <a14:foregroundMark x1="96534" y1="9867" x2="89302" y2="1375"/>
                        <a14:foregroundMark x1="89302" y1="1375" x2="89302" y2="1375"/>
                        <a14:foregroundMark x1="92075" y1="3316" x2="99723" y2="5540"/>
                        <a14:foregroundMark x1="99723" y1="5540" x2="96257" y2="27659"/>
                        <a14:foregroundMark x1="96257" y1="27659" x2="95287" y2="26648"/>
                        <a14:foregroundMark x1="99030" y1="34452" x2="97158" y2="8532"/>
                        <a14:foregroundMark x1="97158" y1="8532" x2="99168" y2="4569"/>
                        <a14:foregroundMark x1="99723" y1="41003" x2="85605" y2="31622"/>
                        <a14:foregroundMark x1="85605" y1="31622" x2="82371" y2="27173"/>
                        <a14:foregroundMark x1="85143" y1="25192" x2="67260" y2="14840"/>
                        <a14:foregroundMark x1="67260" y1="14840" x2="64718" y2="10635"/>
                        <a14:foregroundMark x1="77287" y1="31905" x2="75485" y2="29236"/>
                        <a14:foregroundMark x1="78928" y1="32026" x2="76109" y2="30489"/>
                        <a14:foregroundMark x1="77495" y1="32430" x2="76340" y2="31217"/>
                        <a14:foregroundMark x1="78050" y1="32996" x2="75323" y2="29034"/>
                        <a14:foregroundMark x1="23013" y1="68702" x2="24769" y2="71371"/>
                        <a14:foregroundMark x1="23059" y1="67408" x2="25370" y2="71775"/>
                        <a14:foregroundMark x1="23614" y1="67408" x2="25924" y2="72988"/>
                      </a14:backgroundRemoval>
                    </a14:imgEffect>
                  </a14:imgLayer>
                </a14:imgProps>
              </a:ext>
              <a:ext uri="{28A0092B-C50C-407E-A947-70E740481C1C}">
                <a14:useLocalDpi xmlns:a14="http://schemas.microsoft.com/office/drawing/2010/main" val="0"/>
              </a:ext>
            </a:extLst>
          </a:blip>
          <a:srcRect t="25740" r="46867"/>
          <a:stretch/>
        </p:blipFill>
        <p:spPr>
          <a:xfrm rot="16200000">
            <a:off x="1981956" y="4945283"/>
            <a:ext cx="4807562" cy="4546599"/>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7433647E-28CE-2B66-DBE1-E969A92E5C5F}"/>
              </a:ext>
            </a:extLst>
          </p:cNvPr>
          <p:cNvPicPr>
            <a:picLocks noChangeAspect="1"/>
          </p:cNvPicPr>
          <p:nvPr/>
        </p:nvPicPr>
        <p:blipFill rotWithShape="1">
          <a:blip r:embed="rId6">
            <a:duotone>
              <a:schemeClr val="accent6">
                <a:shade val="45000"/>
                <a:satMod val="135000"/>
              </a:schemeClr>
              <a:prstClr val="white"/>
            </a:duotone>
            <a:extLst>
              <a:ext uri="{BEBA8EAE-BF5A-486C-A8C5-ECC9F3942E4B}">
                <a14:imgProps xmlns:a14="http://schemas.microsoft.com/office/drawing/2010/main">
                  <a14:imgLayer r:embed="rId7">
                    <a14:imgEffect>
                      <a14:backgroundRemoval t="1375" b="99313" l="2357" r="99723">
                        <a14:foregroundMark x1="9034" y1="86696" x2="15619" y2="82814"/>
                        <a14:foregroundMark x1="15619" y1="82814" x2="28743" y2="85968"/>
                        <a14:foregroundMark x1="2079" y1="64820" x2="2957" y2="97250"/>
                        <a14:foregroundMark x1="2957" y1="97250" x2="3327" y2="99353"/>
                        <a14:foregroundMark x1="2357" y1="96442" x2="35005" y2="88152"/>
                        <a14:foregroundMark x1="30684" y1="89123" x2="39048" y2="93732"/>
                        <a14:foregroundMark x1="39048" y1="93732" x2="36853" y2="81723"/>
                        <a14:foregroundMark x1="36853" y1="81723" x2="31400" y2="76749"/>
                        <a14:foregroundMark x1="17907" y1="66276" x2="7856" y2="61868"/>
                        <a14:foregroundMark x1="7856" y1="61868" x2="5684" y2="62394"/>
                        <a14:foregroundMark x1="96257" y1="22766" x2="87361" y2="3316"/>
                        <a14:foregroundMark x1="87361" y1="3316" x2="87361" y2="3316"/>
                        <a14:foregroundMark x1="81262" y1="2103" x2="91220" y2="24869"/>
                        <a14:foregroundMark x1="91220" y1="24869" x2="96534" y2="9867"/>
                        <a14:foregroundMark x1="96534" y1="9867" x2="89302" y2="1375"/>
                        <a14:foregroundMark x1="89302" y1="1375" x2="89302" y2="1375"/>
                        <a14:foregroundMark x1="92075" y1="3316" x2="99723" y2="5540"/>
                        <a14:foregroundMark x1="99723" y1="5540" x2="96257" y2="27659"/>
                        <a14:foregroundMark x1="96257" y1="27659" x2="95287" y2="26648"/>
                        <a14:foregroundMark x1="99030" y1="34452" x2="97158" y2="8532"/>
                        <a14:foregroundMark x1="97158" y1="8532" x2="99168" y2="4569"/>
                        <a14:foregroundMark x1="99723" y1="41003" x2="85605" y2="31622"/>
                        <a14:foregroundMark x1="85605" y1="31622" x2="82371" y2="27173"/>
                        <a14:foregroundMark x1="85143" y1="25192" x2="67260" y2="14840"/>
                        <a14:foregroundMark x1="67260" y1="14840" x2="64718" y2="10635"/>
                        <a14:foregroundMark x1="77287" y1="31905" x2="75485" y2="29236"/>
                        <a14:foregroundMark x1="78928" y1="32026" x2="76109" y2="30489"/>
                        <a14:foregroundMark x1="77495" y1="32430" x2="76340" y2="31217"/>
                        <a14:foregroundMark x1="78050" y1="32996" x2="75323" y2="29034"/>
                        <a14:foregroundMark x1="23013" y1="68702" x2="24769" y2="71371"/>
                        <a14:foregroundMark x1="23059" y1="67408" x2="25370" y2="71775"/>
                        <a14:foregroundMark x1="23614" y1="67408" x2="25924" y2="72988"/>
                      </a14:backgroundRemoval>
                    </a14:imgEffect>
                  </a14:imgLayer>
                </a14:imgProps>
              </a:ext>
              <a:ext uri="{28A0092B-C50C-407E-A947-70E740481C1C}">
                <a14:useLocalDpi xmlns:a14="http://schemas.microsoft.com/office/drawing/2010/main" val="0"/>
              </a:ext>
            </a:extLst>
          </a:blip>
          <a:srcRect t="25740" r="46867"/>
          <a:stretch/>
        </p:blipFill>
        <p:spPr>
          <a:xfrm rot="10800000">
            <a:off x="1343401" y="270931"/>
            <a:ext cx="5381930" cy="3839635"/>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725FD81D-17CB-F84B-D1B1-A4701685E2DA}"/>
              </a:ext>
            </a:extLst>
          </p:cNvPr>
          <p:cNvSpPr txBox="1"/>
          <p:nvPr/>
        </p:nvSpPr>
        <p:spPr>
          <a:xfrm>
            <a:off x="790234" y="4442781"/>
            <a:ext cx="5514600" cy="769441"/>
          </a:xfrm>
          <a:prstGeom prst="rect">
            <a:avLst/>
          </a:prstGeom>
          <a:noFill/>
        </p:spPr>
        <p:txBody>
          <a:bodyPr wrap="square" rtlCol="0">
            <a:spAutoFit/>
          </a:bodyPr>
          <a:lstStyle/>
          <a:p>
            <a:pPr algn="ctr"/>
            <a:r>
              <a:rPr lang="fa-IR" sz="4400" dirty="0">
                <a:cs typeface="B Kaveh" panose="00000400000000000000" pitchFamily="2" charset="-78"/>
              </a:rPr>
              <a:t>«راز های رنگی دیجیتال»</a:t>
            </a:r>
            <a:endParaRPr lang="en-US" sz="4400" dirty="0">
              <a:cs typeface="B Kaveh" panose="00000400000000000000" pitchFamily="2" charset="-78"/>
            </a:endParaRPr>
          </a:p>
        </p:txBody>
      </p:sp>
      <p:pic>
        <p:nvPicPr>
          <p:cNvPr id="12" name="Picture 11">
            <a:extLst>
              <a:ext uri="{FF2B5EF4-FFF2-40B4-BE49-F238E27FC236}">
                <a16:creationId xmlns:a16="http://schemas.microsoft.com/office/drawing/2014/main" id="{4DAEE9E5-0DB0-50BC-EB19-DB3C03DA83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81370">
            <a:off x="839825" y="2398562"/>
            <a:ext cx="1396695" cy="1396695"/>
          </a:xfrm>
          <a:prstGeom prst="rect">
            <a:avLst/>
          </a:prstGeom>
        </p:spPr>
      </p:pic>
      <p:sp>
        <p:nvSpPr>
          <p:cNvPr id="17" name="TextBox 16">
            <a:extLst>
              <a:ext uri="{FF2B5EF4-FFF2-40B4-BE49-F238E27FC236}">
                <a16:creationId xmlns:a16="http://schemas.microsoft.com/office/drawing/2014/main" id="{A0FCCE4C-D7C6-586E-2EEA-89FC37F3D644}"/>
              </a:ext>
            </a:extLst>
          </p:cNvPr>
          <p:cNvSpPr txBox="1"/>
          <p:nvPr/>
        </p:nvSpPr>
        <p:spPr>
          <a:xfrm>
            <a:off x="2558906" y="6918872"/>
            <a:ext cx="2271326" cy="523220"/>
          </a:xfrm>
          <a:prstGeom prst="rect">
            <a:avLst/>
          </a:prstGeom>
          <a:noFill/>
        </p:spPr>
        <p:txBody>
          <a:bodyPr wrap="square" rtlCol="0">
            <a:spAutoFit/>
          </a:bodyPr>
          <a:lstStyle/>
          <a:p>
            <a:pPr algn="r"/>
            <a:r>
              <a:rPr lang="fa-IR" sz="2800" dirty="0">
                <a:cs typeface="B Kaveh" panose="00000400000000000000" pitchFamily="2" charset="-78"/>
              </a:rPr>
              <a:t>« </a:t>
            </a:r>
            <a:r>
              <a:rPr lang="fa-IR" sz="2800" dirty="0">
                <a:cs typeface="B Araz" panose="00000400000000000000" pitchFamily="2" charset="-78"/>
              </a:rPr>
              <a:t>فائزه لوخی</a:t>
            </a:r>
            <a:r>
              <a:rPr lang="fa-IR" sz="2800" dirty="0">
                <a:cs typeface="B Kaveh" panose="00000400000000000000" pitchFamily="2" charset="-78"/>
              </a:rPr>
              <a:t> »</a:t>
            </a:r>
            <a:endParaRPr lang="en-US" sz="2800" dirty="0">
              <a:cs typeface="B Araz" panose="00000400000000000000" pitchFamily="2" charset="-78"/>
            </a:endParaRPr>
          </a:p>
        </p:txBody>
      </p:sp>
    </p:spTree>
    <p:extLst>
      <p:ext uri="{BB962C8B-B14F-4D97-AF65-F5344CB8AC3E}">
        <p14:creationId xmlns:p14="http://schemas.microsoft.com/office/powerpoint/2010/main" val="1335494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BC2038-2EF4-E761-96D7-1397DF044506}"/>
              </a:ext>
            </a:extLst>
          </p:cNvPr>
          <p:cNvSpPr txBox="1"/>
          <p:nvPr/>
        </p:nvSpPr>
        <p:spPr>
          <a:xfrm>
            <a:off x="-141595" y="2100866"/>
            <a:ext cx="5930900" cy="584775"/>
          </a:xfrm>
          <a:prstGeom prst="rect">
            <a:avLst/>
          </a:prstGeom>
          <a:noFill/>
        </p:spPr>
        <p:txBody>
          <a:bodyPr wrap="square" rtlCol="0">
            <a:spAutoFit/>
          </a:bodyPr>
          <a:lstStyle/>
          <a:p>
            <a:pPr algn="r"/>
            <a:r>
              <a:rPr lang="fa-IR" sz="3200" dirty="0">
                <a:cs typeface="B Kaveh" panose="00000400000000000000" pitchFamily="2" charset="-78"/>
              </a:rPr>
              <a:t>تکنیک های ترکیب رنگ هاو انواع آنها:</a:t>
            </a:r>
            <a:endParaRPr lang="en-US" sz="3200" dirty="0">
              <a:cs typeface="B Kaveh" panose="00000400000000000000" pitchFamily="2" charset="-78"/>
            </a:endParaRPr>
          </a:p>
        </p:txBody>
      </p:sp>
      <p:pic>
        <p:nvPicPr>
          <p:cNvPr id="5" name="Picture 4">
            <a:extLst>
              <a:ext uri="{FF2B5EF4-FFF2-40B4-BE49-F238E27FC236}">
                <a16:creationId xmlns:a16="http://schemas.microsoft.com/office/drawing/2014/main" id="{FA278748-0ECC-6006-0A55-4AEB48BCE0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7675581">
            <a:off x="5761567" y="2069430"/>
            <a:ext cx="647649" cy="647649"/>
          </a:xfrm>
          <a:prstGeom prst="rect">
            <a:avLst/>
          </a:prstGeom>
        </p:spPr>
      </p:pic>
      <p:sp>
        <p:nvSpPr>
          <p:cNvPr id="2" name="Rectangle 1">
            <a:extLst>
              <a:ext uri="{FF2B5EF4-FFF2-40B4-BE49-F238E27FC236}">
                <a16:creationId xmlns:a16="http://schemas.microsoft.com/office/drawing/2014/main" id="{C1008D42-F7E3-3008-9CB5-21A241B83690}"/>
              </a:ext>
            </a:extLst>
          </p:cNvPr>
          <p:cNvSpPr/>
          <p:nvPr/>
        </p:nvSpPr>
        <p:spPr>
          <a:xfrm>
            <a:off x="160867" y="270931"/>
            <a:ext cx="6502400" cy="931333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4" name="TextBox 3">
            <a:extLst>
              <a:ext uri="{FF2B5EF4-FFF2-40B4-BE49-F238E27FC236}">
                <a16:creationId xmlns:a16="http://schemas.microsoft.com/office/drawing/2014/main" id="{7575BD00-6752-0B81-3B0B-37D0F41DF560}"/>
              </a:ext>
            </a:extLst>
          </p:cNvPr>
          <p:cNvSpPr txBox="1"/>
          <p:nvPr/>
        </p:nvSpPr>
        <p:spPr>
          <a:xfrm>
            <a:off x="711200" y="3285067"/>
            <a:ext cx="5469467" cy="5262979"/>
          </a:xfrm>
          <a:prstGeom prst="rect">
            <a:avLst/>
          </a:prstGeom>
          <a:noFill/>
        </p:spPr>
        <p:txBody>
          <a:bodyPr wrap="square" rtlCol="0">
            <a:spAutoFit/>
          </a:bodyPr>
          <a:lstStyle/>
          <a:p>
            <a:pPr algn="r"/>
            <a:r>
              <a:rPr lang="fa-IR" sz="2800" dirty="0">
                <a:cs typeface="B Araz" panose="00000400000000000000" pitchFamily="2" charset="-78"/>
              </a:rPr>
              <a:t>خلاصه داستان از این قراره:</a:t>
            </a:r>
          </a:p>
          <a:p>
            <a:pPr algn="r"/>
            <a:endParaRPr lang="fa-IR" sz="2800" dirty="0">
              <a:cs typeface="B Araz" panose="00000400000000000000" pitchFamily="2" charset="-78"/>
            </a:endParaRPr>
          </a:p>
          <a:p>
            <a:pPr algn="r"/>
            <a:r>
              <a:rPr lang="fa-IR" sz="2800" dirty="0">
                <a:cs typeface="B Araz" panose="00000400000000000000" pitchFamily="2" charset="-78"/>
              </a:rPr>
              <a:t>تصور کن می‌خواهیم یه نقاشی دیجیتالی بکشیم. کدهای                 مثله سه تا قوطی رنگ </a:t>
            </a:r>
            <a:r>
              <a:rPr lang="fa-IR" sz="2800" dirty="0">
                <a:solidFill>
                  <a:srgbClr val="C00000"/>
                </a:solidFill>
                <a:cs typeface="B Araz" panose="00000400000000000000" pitchFamily="2" charset="-78"/>
              </a:rPr>
              <a:t>قرمز</a:t>
            </a:r>
            <a:r>
              <a:rPr lang="fa-IR" sz="2800" dirty="0">
                <a:cs typeface="B Araz" panose="00000400000000000000" pitchFamily="2" charset="-78"/>
              </a:rPr>
              <a:t>، </a:t>
            </a:r>
            <a:r>
              <a:rPr lang="fa-IR" sz="2800" dirty="0">
                <a:solidFill>
                  <a:schemeClr val="accent6">
                    <a:lumMod val="50000"/>
                  </a:schemeClr>
                </a:solidFill>
                <a:cs typeface="B Araz" panose="00000400000000000000" pitchFamily="2" charset="-78"/>
              </a:rPr>
              <a:t>سبز</a:t>
            </a:r>
            <a:r>
              <a:rPr lang="fa-IR" sz="2800" dirty="0">
                <a:cs typeface="B Araz" panose="00000400000000000000" pitchFamily="2" charset="-78"/>
              </a:rPr>
              <a:t> و </a:t>
            </a:r>
            <a:r>
              <a:rPr lang="fa-IR" sz="2800" dirty="0">
                <a:solidFill>
                  <a:srgbClr val="0070C0"/>
                </a:solidFill>
                <a:cs typeface="B Araz" panose="00000400000000000000" pitchFamily="2" charset="-78"/>
              </a:rPr>
              <a:t>آبی</a:t>
            </a:r>
            <a:r>
              <a:rPr lang="fa-IR" sz="2800" dirty="0">
                <a:cs typeface="B Araz" panose="00000400000000000000" pitchFamily="2" charset="-78"/>
              </a:rPr>
              <a:t> هستن که هر کدوم رو به میزانی که نیاز داریم قاطی می‌کنیم تا به رنگ دلخواه برسیم. </a:t>
            </a:r>
          </a:p>
          <a:p>
            <a:pPr algn="r"/>
            <a:r>
              <a:rPr lang="fa-IR" sz="2800" dirty="0">
                <a:cs typeface="B Araz" panose="00000400000000000000" pitchFamily="2" charset="-78"/>
              </a:rPr>
              <a:t>حالا                     همون ترکیب رنگی ماست ولی با یه چاشنی شفافیت، مثله اضافه کردن کمی آب به رنگ تا از شفافیتش لذت ببریم.</a:t>
            </a:r>
          </a:p>
          <a:p>
            <a:pPr algn="r"/>
            <a:r>
              <a:rPr lang="fa-IR" sz="2800" dirty="0">
                <a:cs typeface="B Araz" panose="00000400000000000000" pitchFamily="2" charset="-78"/>
              </a:rPr>
              <a:t> اما</a:t>
            </a:r>
            <a:r>
              <a:rPr lang="en-US" sz="2800" dirty="0">
                <a:cs typeface="B Araz" panose="00000400000000000000" pitchFamily="2" charset="-78"/>
              </a:rPr>
              <a:t>، </a:t>
            </a:r>
            <a:r>
              <a:rPr lang="fa-IR" sz="2800" dirty="0">
                <a:cs typeface="B Araz" panose="00000400000000000000" pitchFamily="2" charset="-78"/>
              </a:rPr>
              <a:t>                به جای این‌که با قوطی‌های رنگ و آب بازی کنیم، یه کد شش رقمی به ما میده که همون رنگ دلخواه رو برامون جادو کنه؛  یا به قول خودمون جمع و جور و راحت!</a:t>
            </a:r>
            <a:endParaRPr lang="en-US" sz="2800" dirty="0">
              <a:cs typeface="B Araz" panose="00000400000000000000" pitchFamily="2" charset="-78"/>
            </a:endParaRPr>
          </a:p>
        </p:txBody>
      </p:sp>
      <p:sp>
        <p:nvSpPr>
          <p:cNvPr id="6" name="TextBox 5">
            <a:extLst>
              <a:ext uri="{FF2B5EF4-FFF2-40B4-BE49-F238E27FC236}">
                <a16:creationId xmlns:a16="http://schemas.microsoft.com/office/drawing/2014/main" id="{ABBB631D-598E-388E-EDC3-E022239E3F06}"/>
              </a:ext>
            </a:extLst>
          </p:cNvPr>
          <p:cNvSpPr txBox="1"/>
          <p:nvPr/>
        </p:nvSpPr>
        <p:spPr>
          <a:xfrm>
            <a:off x="711200" y="4210263"/>
            <a:ext cx="832153" cy="461665"/>
          </a:xfrm>
          <a:prstGeom prst="rect">
            <a:avLst/>
          </a:prstGeom>
          <a:noFill/>
        </p:spPr>
        <p:txBody>
          <a:bodyPr wrap="square" rtlCol="0">
            <a:spAutoFit/>
          </a:bodyPr>
          <a:lstStyle/>
          <a:p>
            <a:r>
              <a:rPr lang="en-US" sz="2400" dirty="0">
                <a:solidFill>
                  <a:srgbClr val="C00000"/>
                </a:solidFill>
                <a:latin typeface="Comic Sans MS" panose="030F0702030302020204" pitchFamily="66" charset="0"/>
              </a:rPr>
              <a:t>R</a:t>
            </a:r>
            <a:r>
              <a:rPr lang="en-US" sz="2400" dirty="0">
                <a:solidFill>
                  <a:schemeClr val="accent6">
                    <a:lumMod val="50000"/>
                  </a:schemeClr>
                </a:solidFill>
                <a:latin typeface="Comic Sans MS" panose="030F0702030302020204" pitchFamily="66" charset="0"/>
              </a:rPr>
              <a:t>G</a:t>
            </a:r>
            <a:r>
              <a:rPr lang="en-US" sz="2400" dirty="0">
                <a:solidFill>
                  <a:srgbClr val="0070C0"/>
                </a:solidFill>
                <a:latin typeface="Comic Sans MS" panose="030F0702030302020204" pitchFamily="66" charset="0"/>
              </a:rPr>
              <a:t>B</a:t>
            </a:r>
            <a:endParaRPr lang="en-US" sz="2400" dirty="0">
              <a:solidFill>
                <a:srgbClr val="0070C0"/>
              </a:solidFill>
            </a:endParaRPr>
          </a:p>
        </p:txBody>
      </p:sp>
      <p:sp>
        <p:nvSpPr>
          <p:cNvPr id="7" name="TextBox 6">
            <a:extLst>
              <a:ext uri="{FF2B5EF4-FFF2-40B4-BE49-F238E27FC236}">
                <a16:creationId xmlns:a16="http://schemas.microsoft.com/office/drawing/2014/main" id="{374820EB-2980-4B0A-7B4C-8EAA18A2B392}"/>
              </a:ext>
            </a:extLst>
          </p:cNvPr>
          <p:cNvSpPr txBox="1"/>
          <p:nvPr/>
        </p:nvSpPr>
        <p:spPr>
          <a:xfrm>
            <a:off x="4870288" y="5916556"/>
            <a:ext cx="1282781" cy="461665"/>
          </a:xfrm>
          <a:prstGeom prst="rect">
            <a:avLst/>
          </a:prstGeom>
          <a:noFill/>
        </p:spPr>
        <p:txBody>
          <a:bodyPr wrap="square" rtlCol="0">
            <a:spAutoFit/>
          </a:bodyPr>
          <a:lstStyle/>
          <a:p>
            <a:r>
              <a:rPr lang="en-US" sz="2400" dirty="0">
                <a:solidFill>
                  <a:srgbClr val="C00000"/>
                </a:solidFill>
                <a:latin typeface="Comic Sans MS" panose="030F0702030302020204" pitchFamily="66" charset="0"/>
              </a:rPr>
              <a:t>R</a:t>
            </a:r>
            <a:r>
              <a:rPr lang="en-US" sz="2400" dirty="0">
                <a:solidFill>
                  <a:schemeClr val="accent6">
                    <a:lumMod val="50000"/>
                  </a:schemeClr>
                </a:solidFill>
                <a:latin typeface="Comic Sans MS" panose="030F0702030302020204" pitchFamily="66" charset="0"/>
              </a:rPr>
              <a:t>G</a:t>
            </a:r>
            <a:r>
              <a:rPr lang="en-US" sz="2400" dirty="0">
                <a:solidFill>
                  <a:srgbClr val="0070C0"/>
                </a:solidFill>
                <a:latin typeface="Comic Sans MS" panose="030F0702030302020204" pitchFamily="66" charset="0"/>
              </a:rPr>
              <a:t>B</a:t>
            </a:r>
            <a:r>
              <a:rPr lang="en-US" sz="2400" dirty="0">
                <a:solidFill>
                  <a:schemeClr val="bg1">
                    <a:lumMod val="50000"/>
                  </a:schemeClr>
                </a:solidFill>
                <a:latin typeface="Comic Sans MS" panose="030F0702030302020204" pitchFamily="66" charset="0"/>
              </a:rPr>
              <a:t>A</a:t>
            </a:r>
          </a:p>
        </p:txBody>
      </p:sp>
      <p:sp>
        <p:nvSpPr>
          <p:cNvPr id="8" name="TextBox 7">
            <a:extLst>
              <a:ext uri="{FF2B5EF4-FFF2-40B4-BE49-F238E27FC236}">
                <a16:creationId xmlns:a16="http://schemas.microsoft.com/office/drawing/2014/main" id="{B42FD1A1-94B5-5430-23DE-90D5DE20D7E4}"/>
              </a:ext>
            </a:extLst>
          </p:cNvPr>
          <p:cNvSpPr txBox="1"/>
          <p:nvPr/>
        </p:nvSpPr>
        <p:spPr>
          <a:xfrm>
            <a:off x="5017628" y="7203273"/>
            <a:ext cx="988100" cy="461665"/>
          </a:xfrm>
          <a:prstGeom prst="rect">
            <a:avLst/>
          </a:prstGeom>
          <a:noFill/>
        </p:spPr>
        <p:txBody>
          <a:bodyPr wrap="square" rtlCol="0">
            <a:spAutoFit/>
          </a:bodyPr>
          <a:lstStyle/>
          <a:p>
            <a:r>
              <a:rPr lang="en-US" sz="2400" dirty="0">
                <a:latin typeface="Comic Sans MS" panose="030F0702030302020204" pitchFamily="66" charset="0"/>
              </a:rPr>
              <a:t>HEX</a:t>
            </a:r>
            <a:endParaRPr lang="en-US" sz="2400" dirty="0"/>
          </a:p>
        </p:txBody>
      </p:sp>
      <p:pic>
        <p:nvPicPr>
          <p:cNvPr id="12" name="Picture 11">
            <a:extLst>
              <a:ext uri="{FF2B5EF4-FFF2-40B4-BE49-F238E27FC236}">
                <a16:creationId xmlns:a16="http://schemas.microsoft.com/office/drawing/2014/main" id="{17356E45-C3F5-058D-C5D0-7103A7485C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03387">
            <a:off x="5766836" y="3051686"/>
            <a:ext cx="918014" cy="918014"/>
          </a:xfrm>
          <a:prstGeom prst="rect">
            <a:avLst/>
          </a:prstGeom>
        </p:spPr>
      </p:pic>
      <p:pic>
        <p:nvPicPr>
          <p:cNvPr id="14" name="Picture 13">
            <a:extLst>
              <a:ext uri="{FF2B5EF4-FFF2-40B4-BE49-F238E27FC236}">
                <a16:creationId xmlns:a16="http://schemas.microsoft.com/office/drawing/2014/main" id="{DA46E4D2-4F83-FD57-82EA-9978317E0C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350" y="1578842"/>
            <a:ext cx="470399" cy="470399"/>
          </a:xfrm>
          <a:prstGeom prst="rect">
            <a:avLst/>
          </a:prstGeom>
        </p:spPr>
      </p:pic>
      <p:pic>
        <p:nvPicPr>
          <p:cNvPr id="16" name="Picture 15">
            <a:extLst>
              <a:ext uri="{FF2B5EF4-FFF2-40B4-BE49-F238E27FC236}">
                <a16:creationId xmlns:a16="http://schemas.microsoft.com/office/drawing/2014/main" id="{3A906780-5494-D234-E807-78FCA09A46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193967">
            <a:off x="3338940" y="2984343"/>
            <a:ext cx="586208" cy="586208"/>
          </a:xfrm>
          <a:prstGeom prst="rect">
            <a:avLst/>
          </a:prstGeom>
        </p:spPr>
      </p:pic>
      <p:cxnSp>
        <p:nvCxnSpPr>
          <p:cNvPr id="18" name="Straight Connector 17">
            <a:extLst>
              <a:ext uri="{FF2B5EF4-FFF2-40B4-BE49-F238E27FC236}">
                <a16:creationId xmlns:a16="http://schemas.microsoft.com/office/drawing/2014/main" id="{2EDD9181-73FA-B30E-A4DD-B011C684A74B}"/>
              </a:ext>
            </a:extLst>
          </p:cNvPr>
          <p:cNvCxnSpPr>
            <a:cxnSpLocks/>
          </p:cNvCxnSpPr>
          <p:nvPr/>
        </p:nvCxnSpPr>
        <p:spPr>
          <a:xfrm>
            <a:off x="717550" y="270931"/>
            <a:ext cx="0" cy="131633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Connector 19">
            <a:extLst>
              <a:ext uri="{FF2B5EF4-FFF2-40B4-BE49-F238E27FC236}">
                <a16:creationId xmlns:a16="http://schemas.microsoft.com/office/drawing/2014/main" id="{3C4D21CE-3B27-A827-416C-97E2CAD77CDE}"/>
              </a:ext>
            </a:extLst>
          </p:cNvPr>
          <p:cNvCxnSpPr>
            <a:cxnSpLocks/>
          </p:cNvCxnSpPr>
          <p:nvPr/>
        </p:nvCxnSpPr>
        <p:spPr>
          <a:xfrm>
            <a:off x="1178076" y="276106"/>
            <a:ext cx="0" cy="92404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22" name="Picture 21">
            <a:extLst>
              <a:ext uri="{FF2B5EF4-FFF2-40B4-BE49-F238E27FC236}">
                <a16:creationId xmlns:a16="http://schemas.microsoft.com/office/drawing/2014/main" id="{ED3C2CB6-74FF-0AF2-1D5C-C4A3F295EE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2763" y="1182165"/>
            <a:ext cx="370625" cy="370625"/>
          </a:xfrm>
          <a:prstGeom prst="rect">
            <a:avLst/>
          </a:prstGeom>
        </p:spPr>
      </p:pic>
    </p:spTree>
    <p:extLst>
      <p:ext uri="{BB962C8B-B14F-4D97-AF65-F5344CB8AC3E}">
        <p14:creationId xmlns:p14="http://schemas.microsoft.com/office/powerpoint/2010/main" val="1745676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3A46DD-3D59-246F-4055-5D2F27A04140}"/>
              </a:ext>
            </a:extLst>
          </p:cNvPr>
          <p:cNvSpPr/>
          <p:nvPr/>
        </p:nvSpPr>
        <p:spPr>
          <a:xfrm>
            <a:off x="160867" y="270931"/>
            <a:ext cx="6502400" cy="931333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6" name="TextBox 5">
            <a:extLst>
              <a:ext uri="{FF2B5EF4-FFF2-40B4-BE49-F238E27FC236}">
                <a16:creationId xmlns:a16="http://schemas.microsoft.com/office/drawing/2014/main" id="{10B50B06-5D68-EBA3-3868-0264F3F05A87}"/>
              </a:ext>
            </a:extLst>
          </p:cNvPr>
          <p:cNvSpPr txBox="1"/>
          <p:nvPr/>
        </p:nvSpPr>
        <p:spPr>
          <a:xfrm>
            <a:off x="4678162" y="552736"/>
            <a:ext cx="1714500" cy="584775"/>
          </a:xfrm>
          <a:prstGeom prst="rect">
            <a:avLst/>
          </a:prstGeom>
          <a:noFill/>
        </p:spPr>
        <p:txBody>
          <a:bodyPr wrap="square" rtlCol="0">
            <a:spAutoFit/>
          </a:bodyPr>
          <a:lstStyle/>
          <a:p>
            <a:pPr algn="r"/>
            <a:r>
              <a:rPr lang="fa-IR" sz="3200" dirty="0">
                <a:cs typeface="B Kaveh" panose="00000400000000000000" pitchFamily="2" charset="-78"/>
              </a:rPr>
              <a:t>انواع رنگ‌ها:</a:t>
            </a:r>
            <a:endParaRPr lang="en-US" sz="3200" dirty="0">
              <a:cs typeface="B Kaveh" panose="00000400000000000000" pitchFamily="2" charset="-78"/>
            </a:endParaRPr>
          </a:p>
        </p:txBody>
      </p:sp>
      <p:pic>
        <p:nvPicPr>
          <p:cNvPr id="8" name="Picture 7">
            <a:extLst>
              <a:ext uri="{FF2B5EF4-FFF2-40B4-BE49-F238E27FC236}">
                <a16:creationId xmlns:a16="http://schemas.microsoft.com/office/drawing/2014/main" id="{7BB2A2D2-F6F4-F65F-07F2-1E3174A34E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8388" y="1181660"/>
            <a:ext cx="609524" cy="609524"/>
          </a:xfrm>
          <a:prstGeom prst="rect">
            <a:avLst/>
          </a:prstGeom>
        </p:spPr>
      </p:pic>
      <p:sp>
        <p:nvSpPr>
          <p:cNvPr id="9" name="TextBox 8">
            <a:extLst>
              <a:ext uri="{FF2B5EF4-FFF2-40B4-BE49-F238E27FC236}">
                <a16:creationId xmlns:a16="http://schemas.microsoft.com/office/drawing/2014/main" id="{7D57DF22-E0FF-D53D-B71E-2C939D4548D5}"/>
              </a:ext>
            </a:extLst>
          </p:cNvPr>
          <p:cNvSpPr txBox="1"/>
          <p:nvPr/>
        </p:nvSpPr>
        <p:spPr>
          <a:xfrm>
            <a:off x="4755095" y="1318764"/>
            <a:ext cx="1166612" cy="523220"/>
          </a:xfrm>
          <a:prstGeom prst="rect">
            <a:avLst/>
          </a:prstGeom>
          <a:noFill/>
        </p:spPr>
        <p:txBody>
          <a:bodyPr wrap="square" rtlCol="0">
            <a:spAutoFit/>
          </a:bodyPr>
          <a:lstStyle/>
          <a:p>
            <a:pPr algn="r"/>
            <a:r>
              <a:rPr lang="fa-IR" sz="2800" dirty="0">
                <a:latin typeface="Comic Sans MS" panose="030F0702030302020204" pitchFamily="66" charset="0"/>
              </a:rPr>
              <a:t>:</a:t>
            </a:r>
            <a:r>
              <a:rPr lang="en-US" sz="2800" dirty="0">
                <a:latin typeface="Comic Sans MS" panose="030F0702030302020204" pitchFamily="66" charset="0"/>
              </a:rPr>
              <a:t>RGB</a:t>
            </a:r>
          </a:p>
        </p:txBody>
      </p:sp>
      <p:sp>
        <p:nvSpPr>
          <p:cNvPr id="10" name="TextBox 9">
            <a:extLst>
              <a:ext uri="{FF2B5EF4-FFF2-40B4-BE49-F238E27FC236}">
                <a16:creationId xmlns:a16="http://schemas.microsoft.com/office/drawing/2014/main" id="{7AA92B51-8B86-749B-2C29-9098A88F89BB}"/>
              </a:ext>
            </a:extLst>
          </p:cNvPr>
          <p:cNvSpPr txBox="1"/>
          <p:nvPr/>
        </p:nvSpPr>
        <p:spPr>
          <a:xfrm>
            <a:off x="-333440" y="1844308"/>
            <a:ext cx="6987117" cy="461665"/>
          </a:xfrm>
          <a:prstGeom prst="rect">
            <a:avLst/>
          </a:prstGeom>
          <a:noFill/>
        </p:spPr>
        <p:txBody>
          <a:bodyPr wrap="square" rtlCol="0">
            <a:spAutoFit/>
          </a:bodyPr>
          <a:lstStyle/>
          <a:p>
            <a:pPr algn="r"/>
            <a:r>
              <a:rPr lang="fa-IR" sz="2400" dirty="0"/>
              <a:t> </a:t>
            </a:r>
            <a:r>
              <a:rPr lang="fa-IR" sz="2400" dirty="0">
                <a:cs typeface="B Araz" panose="00000400000000000000" pitchFamily="2" charset="-78"/>
              </a:rPr>
              <a:t>است.رنگ ها با ترکیب این سه رنگ ایجاد می شوند.</a:t>
            </a:r>
            <a:r>
              <a:rPr lang="en-US" sz="2000" dirty="0">
                <a:solidFill>
                  <a:srgbClr val="C00000"/>
                </a:solidFill>
                <a:latin typeface="Comic Sans MS" panose="030F0702030302020204" pitchFamily="66" charset="0"/>
              </a:rPr>
              <a:t>Red</a:t>
            </a:r>
            <a:r>
              <a:rPr lang="en-US" sz="2000" dirty="0">
                <a:latin typeface="Comic Sans MS" panose="030F0702030302020204" pitchFamily="66" charset="0"/>
              </a:rPr>
              <a:t>, </a:t>
            </a:r>
            <a:r>
              <a:rPr lang="en-US" sz="2000" dirty="0">
                <a:solidFill>
                  <a:schemeClr val="accent6">
                    <a:lumMod val="50000"/>
                  </a:schemeClr>
                </a:solidFill>
                <a:latin typeface="Comic Sans MS" panose="030F0702030302020204" pitchFamily="66" charset="0"/>
              </a:rPr>
              <a:t>Green</a:t>
            </a:r>
            <a:r>
              <a:rPr lang="en-US" sz="2000" dirty="0">
                <a:latin typeface="Comic Sans MS" panose="030F0702030302020204" pitchFamily="66" charset="0"/>
              </a:rPr>
              <a:t>, </a:t>
            </a:r>
            <a:r>
              <a:rPr lang="en-US" sz="2000" dirty="0">
                <a:solidFill>
                  <a:srgbClr val="0070C0"/>
                </a:solidFill>
                <a:latin typeface="Comic Sans MS" panose="030F0702030302020204" pitchFamily="66" charset="0"/>
              </a:rPr>
              <a:t>Blue</a:t>
            </a:r>
            <a:r>
              <a:rPr lang="fa-IR" sz="2400" dirty="0">
                <a:cs typeface="B Araz" panose="00000400000000000000" pitchFamily="2" charset="-78"/>
              </a:rPr>
              <a:t>مخفف</a:t>
            </a:r>
            <a:r>
              <a:rPr lang="fa-IR" sz="2400" dirty="0"/>
              <a:t> </a:t>
            </a:r>
            <a:endParaRPr lang="en-US" sz="2400" dirty="0"/>
          </a:p>
        </p:txBody>
      </p:sp>
      <p:sp>
        <p:nvSpPr>
          <p:cNvPr id="11" name="TextBox 10">
            <a:extLst>
              <a:ext uri="{FF2B5EF4-FFF2-40B4-BE49-F238E27FC236}">
                <a16:creationId xmlns:a16="http://schemas.microsoft.com/office/drawing/2014/main" id="{1763BED9-564F-7336-46F6-89BE5BB75B39}"/>
              </a:ext>
            </a:extLst>
          </p:cNvPr>
          <p:cNvSpPr txBox="1"/>
          <p:nvPr/>
        </p:nvSpPr>
        <p:spPr>
          <a:xfrm>
            <a:off x="759555" y="2324379"/>
            <a:ext cx="5903712" cy="1200329"/>
          </a:xfrm>
          <a:prstGeom prst="rect">
            <a:avLst/>
          </a:prstGeom>
          <a:noFill/>
        </p:spPr>
        <p:txBody>
          <a:bodyPr wrap="square" rtlCol="0">
            <a:spAutoFit/>
          </a:bodyPr>
          <a:lstStyle/>
          <a:p>
            <a:pPr algn="r"/>
            <a:r>
              <a:rPr lang="fa-IR" sz="2400" dirty="0">
                <a:cs typeface="B Araz" panose="00000400000000000000" pitchFamily="2" charset="-78"/>
              </a:rPr>
              <a:t>هر رنگ با سه مقدار عددی بین ۰ تا ۲۵۵ مشخص می‌شود. مثلاً:</a:t>
            </a:r>
          </a:p>
          <a:p>
            <a:pPr algn="r"/>
            <a:r>
              <a:rPr lang="fa-IR" sz="2400" dirty="0">
                <a:cs typeface="B Araz" panose="00000400000000000000" pitchFamily="2" charset="-78"/>
              </a:rPr>
              <a:t> برای رنگ   قرمز استفاده می شود.</a:t>
            </a:r>
            <a:r>
              <a:rPr lang="en-US" dirty="0">
                <a:latin typeface="Comic Sans MS" panose="030F0702030302020204" pitchFamily="66" charset="0"/>
              </a:rPr>
              <a:t> (255, 0, 0) </a:t>
            </a:r>
            <a:endParaRPr lang="fa-IR" dirty="0">
              <a:latin typeface="Comic Sans MS" panose="030F0702030302020204" pitchFamily="66" charset="0"/>
            </a:endParaRPr>
          </a:p>
          <a:p>
            <a:pPr algn="r"/>
            <a:r>
              <a:rPr lang="fa-IR" sz="2400" dirty="0">
                <a:cs typeface="B Araz" panose="00000400000000000000" pitchFamily="2" charset="-78"/>
              </a:rPr>
              <a:t> وروش ساده و سریعی برای تجسم رنگ‌هاست</a:t>
            </a:r>
            <a:r>
              <a:rPr lang="fa-IR" dirty="0"/>
              <a:t>.</a:t>
            </a:r>
            <a:endParaRPr lang="en-US" dirty="0"/>
          </a:p>
        </p:txBody>
      </p:sp>
      <p:sp>
        <p:nvSpPr>
          <p:cNvPr id="12" name="TextBox 11">
            <a:extLst>
              <a:ext uri="{FF2B5EF4-FFF2-40B4-BE49-F238E27FC236}">
                <a16:creationId xmlns:a16="http://schemas.microsoft.com/office/drawing/2014/main" id="{592078DE-C313-AD9E-385D-A4525010B041}"/>
              </a:ext>
            </a:extLst>
          </p:cNvPr>
          <p:cNvSpPr txBox="1"/>
          <p:nvPr/>
        </p:nvSpPr>
        <p:spPr>
          <a:xfrm>
            <a:off x="4669397" y="3825482"/>
            <a:ext cx="1306350" cy="523220"/>
          </a:xfrm>
          <a:prstGeom prst="rect">
            <a:avLst/>
          </a:prstGeom>
          <a:noFill/>
        </p:spPr>
        <p:txBody>
          <a:bodyPr wrap="square" rtlCol="0">
            <a:spAutoFit/>
          </a:bodyPr>
          <a:lstStyle/>
          <a:p>
            <a:pPr algn="r"/>
            <a:r>
              <a:rPr lang="fa-IR" sz="2800" dirty="0">
                <a:latin typeface="Comic Sans MS" panose="030F0702030302020204" pitchFamily="66" charset="0"/>
              </a:rPr>
              <a:t>:</a:t>
            </a:r>
            <a:r>
              <a:rPr lang="en-US" sz="2800" dirty="0">
                <a:latin typeface="Comic Sans MS" panose="030F0702030302020204" pitchFamily="66" charset="0"/>
              </a:rPr>
              <a:t>RGBA</a:t>
            </a:r>
          </a:p>
        </p:txBody>
      </p:sp>
      <p:pic>
        <p:nvPicPr>
          <p:cNvPr id="18" name="Picture 17">
            <a:extLst>
              <a:ext uri="{FF2B5EF4-FFF2-40B4-BE49-F238E27FC236}">
                <a16:creationId xmlns:a16="http://schemas.microsoft.com/office/drawing/2014/main" id="{AC866221-EE41-3E7C-2208-9A80E1FFF35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875" b="90000" l="5600" r="94667">
                        <a14:foregroundMark x1="32067" y1="37500" x2="57200" y2="52438"/>
                        <a14:foregroundMark x1="75000" y1="78500" x2="86800" y2="63313"/>
                        <a14:foregroundMark x1="86800" y1="63313" x2="86867" y2="48250"/>
                        <a14:foregroundMark x1="86867" y1="48250" x2="81067" y2="33875"/>
                        <a14:foregroundMark x1="81067" y1="33875" x2="78333" y2="30750"/>
                        <a14:foregroundMark x1="87400" y1="64063" x2="91600" y2="58313"/>
                        <a14:foregroundMark x1="91600" y1="58313" x2="92000" y2="44500"/>
                        <a14:foregroundMark x1="92000" y1="44500" x2="86933" y2="32063"/>
                        <a14:foregroundMark x1="86933" y1="32063" x2="84067" y2="29313"/>
                        <a14:foregroundMark x1="90200" y1="61313" x2="94933" y2="54813"/>
                        <a14:foregroundMark x1="94933" y1="54813" x2="94733" y2="41688"/>
                        <a14:foregroundMark x1="94733" y1="41688" x2="93533" y2="38188"/>
                        <a14:foregroundMark x1="69067" y1="26750" x2="46133" y2="11125"/>
                        <a14:foregroundMark x1="46133" y1="11125" x2="27867" y2="13125"/>
                        <a14:foregroundMark x1="27867" y1="13125" x2="21133" y2="19125"/>
                        <a14:foregroundMark x1="21133" y1="19125" x2="20533" y2="20125"/>
                        <a14:foregroundMark x1="26267" y1="19125" x2="44400" y2="7625"/>
                        <a14:foregroundMark x1="44400" y1="7625" x2="63200" y2="11000"/>
                        <a14:foregroundMark x1="63200" y1="11000" x2="70200" y2="17563"/>
                        <a14:foregroundMark x1="70200" y1="17563" x2="70200" y2="17688"/>
                        <a14:foregroundMark x1="59067" y1="11625" x2="46189" y2="3380"/>
                        <a14:foregroundMark x1="50733" y1="37500" x2="52933" y2="59000"/>
                        <a14:foregroundMark x1="52933" y1="59000" x2="53133" y2="59375"/>
                        <a14:foregroundMark x1="18733" y1="23813" x2="13867" y2="34688"/>
                        <a14:foregroundMark x1="13867" y1="34688" x2="12200" y2="62063"/>
                        <a14:foregroundMark x1="12200" y1="62063" x2="24400" y2="74750"/>
                        <a14:foregroundMark x1="24400" y1="74750" x2="36133" y2="77625"/>
                        <a14:foregroundMark x1="25933" y1="75500" x2="19400" y2="71625"/>
                        <a14:foregroundMark x1="19400" y1="71625" x2="10133" y2="60188"/>
                        <a14:foregroundMark x1="10133" y1="60188" x2="10267" y2="37750"/>
                        <a14:foregroundMark x1="10267" y1="37750" x2="15933" y2="22563"/>
                        <a14:foregroundMark x1="8867" y1="64938" x2="9533" y2="43000"/>
                        <a14:foregroundMark x1="9533" y1="43000" x2="13133" y2="31500"/>
                        <a14:foregroundMark x1="13133" y1="31500" x2="13333" y2="31250"/>
                        <a14:foregroundMark x1="7400" y1="60938" x2="5600" y2="45438"/>
                        <a14:foregroundMark x1="5600" y1="45438" x2="10400" y2="33188"/>
                        <a14:foregroundMark x1="10400" y1="33188" x2="12800" y2="31625"/>
                        <a14:backgroundMark x1="34067" y1="3500" x2="47800" y2="2063"/>
                        <a14:backgroundMark x1="47200" y1="2250" x2="41667" y2="3125"/>
                        <a14:backgroundMark x1="45733" y1="3125" x2="46667" y2="3125"/>
                      </a14:backgroundRemoval>
                    </a14:imgEffect>
                  </a14:imgLayer>
                </a14:imgProps>
              </a:ext>
              <a:ext uri="{28A0092B-C50C-407E-A947-70E740481C1C}">
                <a14:useLocalDpi xmlns:a14="http://schemas.microsoft.com/office/drawing/2010/main" val="0"/>
              </a:ext>
            </a:extLst>
          </a:blip>
          <a:stretch>
            <a:fillRect/>
          </a:stretch>
        </p:blipFill>
        <p:spPr>
          <a:xfrm>
            <a:off x="5921707" y="3720414"/>
            <a:ext cx="687520" cy="733355"/>
          </a:xfrm>
          <a:prstGeom prst="rect">
            <a:avLst/>
          </a:prstGeom>
        </p:spPr>
      </p:pic>
      <p:sp>
        <p:nvSpPr>
          <p:cNvPr id="19" name="TextBox 18">
            <a:extLst>
              <a:ext uri="{FF2B5EF4-FFF2-40B4-BE49-F238E27FC236}">
                <a16:creationId xmlns:a16="http://schemas.microsoft.com/office/drawing/2014/main" id="{76D46B25-1799-47C7-6EBF-73434519F74A}"/>
              </a:ext>
            </a:extLst>
          </p:cNvPr>
          <p:cNvSpPr txBox="1"/>
          <p:nvPr/>
        </p:nvSpPr>
        <p:spPr>
          <a:xfrm>
            <a:off x="266700" y="4455455"/>
            <a:ext cx="6221212" cy="461665"/>
          </a:xfrm>
          <a:prstGeom prst="rect">
            <a:avLst/>
          </a:prstGeom>
          <a:noFill/>
        </p:spPr>
        <p:txBody>
          <a:bodyPr wrap="square" rtlCol="0">
            <a:spAutoFit/>
          </a:bodyPr>
          <a:lstStyle/>
          <a:p>
            <a:pPr algn="r"/>
            <a:r>
              <a:rPr lang="fa-IR" dirty="0"/>
              <a:t> </a:t>
            </a:r>
            <a:r>
              <a:rPr lang="fa-IR" sz="2400" dirty="0">
                <a:cs typeface="B Araz" panose="00000400000000000000" pitchFamily="2" charset="-78"/>
              </a:rPr>
              <a:t>است به اضافه یک مقدار آلفا که شفافیت رنگ را تعیین می کند.</a:t>
            </a:r>
            <a:r>
              <a:rPr lang="en-US" sz="2000" dirty="0">
                <a:latin typeface="Comic Sans MS" panose="030F0702030302020204" pitchFamily="66" charset="0"/>
              </a:rPr>
              <a:t>RGB</a:t>
            </a:r>
            <a:r>
              <a:rPr lang="fa-IR" sz="2400" dirty="0">
                <a:cs typeface="B Araz" panose="00000400000000000000" pitchFamily="2" charset="-78"/>
              </a:rPr>
              <a:t>همان </a:t>
            </a:r>
            <a:endParaRPr lang="en-US" sz="2400" dirty="0">
              <a:cs typeface="B Araz" panose="00000400000000000000" pitchFamily="2" charset="-78"/>
            </a:endParaRPr>
          </a:p>
        </p:txBody>
      </p:sp>
      <p:sp>
        <p:nvSpPr>
          <p:cNvPr id="20" name="TextBox 19">
            <a:extLst>
              <a:ext uri="{FF2B5EF4-FFF2-40B4-BE49-F238E27FC236}">
                <a16:creationId xmlns:a16="http://schemas.microsoft.com/office/drawing/2014/main" id="{76D5BCB4-3B8C-E06C-8759-3D217B9FCF1C}"/>
              </a:ext>
            </a:extLst>
          </p:cNvPr>
          <p:cNvSpPr txBox="1"/>
          <p:nvPr/>
        </p:nvSpPr>
        <p:spPr>
          <a:xfrm>
            <a:off x="289982" y="4766552"/>
            <a:ext cx="6197930" cy="830997"/>
          </a:xfrm>
          <a:prstGeom prst="rect">
            <a:avLst/>
          </a:prstGeom>
          <a:noFill/>
        </p:spPr>
        <p:txBody>
          <a:bodyPr wrap="square" rtlCol="0">
            <a:spAutoFit/>
          </a:bodyPr>
          <a:lstStyle/>
          <a:p>
            <a:pPr algn="r"/>
            <a:r>
              <a:rPr lang="fa-IR" sz="2400" dirty="0">
                <a:cs typeface="B Araz" panose="00000400000000000000" pitchFamily="2" charset="-78"/>
              </a:rPr>
              <a:t>به عنوان مثال</a:t>
            </a:r>
            <a:r>
              <a:rPr lang="fa-IR" dirty="0"/>
              <a:t>:</a:t>
            </a:r>
          </a:p>
          <a:p>
            <a:pPr algn="r"/>
            <a:r>
              <a:rPr lang="fa-IR" dirty="0"/>
              <a:t> </a:t>
            </a:r>
            <a:r>
              <a:rPr lang="fa-IR" sz="2400" dirty="0">
                <a:cs typeface="B Araz" panose="00000400000000000000" pitchFamily="2" charset="-78"/>
              </a:rPr>
              <a:t>برای رنگ قرمز با شفافیت50% استفاده می شود.</a:t>
            </a:r>
            <a:r>
              <a:rPr lang="en-US" dirty="0">
                <a:latin typeface="Comic Sans MS" panose="030F0702030302020204" pitchFamily="66" charset="0"/>
              </a:rPr>
              <a:t> (255, 0, 0, 0.5)</a:t>
            </a:r>
          </a:p>
        </p:txBody>
      </p:sp>
      <p:sp>
        <p:nvSpPr>
          <p:cNvPr id="21" name="TextBox 20">
            <a:extLst>
              <a:ext uri="{FF2B5EF4-FFF2-40B4-BE49-F238E27FC236}">
                <a16:creationId xmlns:a16="http://schemas.microsoft.com/office/drawing/2014/main" id="{63D84DE8-2801-BB58-87F3-96076A6DF2AD}"/>
              </a:ext>
            </a:extLst>
          </p:cNvPr>
          <p:cNvSpPr txBox="1"/>
          <p:nvPr/>
        </p:nvSpPr>
        <p:spPr>
          <a:xfrm>
            <a:off x="273049" y="5470524"/>
            <a:ext cx="6231795" cy="1200329"/>
          </a:xfrm>
          <a:prstGeom prst="rect">
            <a:avLst/>
          </a:prstGeom>
          <a:noFill/>
        </p:spPr>
        <p:txBody>
          <a:bodyPr wrap="square" rtlCol="0">
            <a:spAutoFit/>
          </a:bodyPr>
          <a:lstStyle/>
          <a:p>
            <a:pPr algn="r"/>
            <a:r>
              <a:rPr lang="fa-IR" sz="2400" dirty="0">
                <a:cs typeface="B Araz" panose="00000400000000000000" pitchFamily="2" charset="-78"/>
              </a:rPr>
              <a:t>مقدار آلفا می‌تواند بین ۰ (کاملاً شفاف) تا ۱ (کاملاً نامرئی) باشد.</a:t>
            </a:r>
          </a:p>
          <a:p>
            <a:pPr algn="r"/>
            <a:r>
              <a:rPr lang="fa-IR" sz="2400" dirty="0">
                <a:cs typeface="B Araz" panose="00000400000000000000" pitchFamily="2" charset="-78"/>
              </a:rPr>
              <a:t>به طراحان اجازه می‌دهد تا از شفافیت بیش‌تری برخوردار باشند و جلوه‌های بصری جالب‌تری ایجاد کنند.</a:t>
            </a:r>
            <a:endParaRPr lang="en-US" sz="2400" dirty="0">
              <a:cs typeface="B Araz" panose="00000400000000000000" pitchFamily="2" charset="-78"/>
            </a:endParaRPr>
          </a:p>
        </p:txBody>
      </p:sp>
      <p:pic>
        <p:nvPicPr>
          <p:cNvPr id="25" name="Picture 24">
            <a:extLst>
              <a:ext uri="{FF2B5EF4-FFF2-40B4-BE49-F238E27FC236}">
                <a16:creationId xmlns:a16="http://schemas.microsoft.com/office/drawing/2014/main" id="{6FCBA077-CE82-81CA-E0D5-11FB68ED8D31}"/>
              </a:ext>
            </a:extLst>
          </p:cNvPr>
          <p:cNvPicPr>
            <a:picLocks noChangeAspect="1"/>
          </p:cNvPicPr>
          <p:nvPr/>
        </p:nvPicPr>
        <p:blipFill rotWithShape="1">
          <a:blip r:embed="rId5">
            <a:extLst>
              <a:ext uri="{28A0092B-C50C-407E-A947-70E740481C1C}">
                <a14:useLocalDpi xmlns:a14="http://schemas.microsoft.com/office/drawing/2010/main" val="0"/>
              </a:ext>
            </a:extLst>
          </a:blip>
          <a:srcRect l="17848" t="33648" r="17568" b="32571"/>
          <a:stretch/>
        </p:blipFill>
        <p:spPr>
          <a:xfrm>
            <a:off x="5353682" y="6893845"/>
            <a:ext cx="1136049" cy="361077"/>
          </a:xfrm>
          <a:prstGeom prst="rect">
            <a:avLst/>
          </a:prstGeom>
        </p:spPr>
      </p:pic>
      <p:sp>
        <p:nvSpPr>
          <p:cNvPr id="26" name="TextBox 25">
            <a:extLst>
              <a:ext uri="{FF2B5EF4-FFF2-40B4-BE49-F238E27FC236}">
                <a16:creationId xmlns:a16="http://schemas.microsoft.com/office/drawing/2014/main" id="{5B362B2A-E274-A178-4549-4D8B00D1F942}"/>
              </a:ext>
            </a:extLst>
          </p:cNvPr>
          <p:cNvSpPr txBox="1"/>
          <p:nvPr/>
        </p:nvSpPr>
        <p:spPr>
          <a:xfrm>
            <a:off x="4047332" y="6803248"/>
            <a:ext cx="1306350" cy="523220"/>
          </a:xfrm>
          <a:prstGeom prst="rect">
            <a:avLst/>
          </a:prstGeom>
          <a:noFill/>
        </p:spPr>
        <p:txBody>
          <a:bodyPr wrap="square" rtlCol="0">
            <a:spAutoFit/>
          </a:bodyPr>
          <a:lstStyle/>
          <a:p>
            <a:pPr algn="r"/>
            <a:r>
              <a:rPr lang="fa-IR" sz="2800" dirty="0">
                <a:latin typeface="Comic Sans MS" panose="030F0702030302020204" pitchFamily="66" charset="0"/>
              </a:rPr>
              <a:t>:</a:t>
            </a:r>
            <a:r>
              <a:rPr lang="en-US" sz="2800" dirty="0">
                <a:latin typeface="Comic Sans MS" panose="030F0702030302020204" pitchFamily="66" charset="0"/>
              </a:rPr>
              <a:t>HEX</a:t>
            </a:r>
          </a:p>
        </p:txBody>
      </p:sp>
      <p:sp>
        <p:nvSpPr>
          <p:cNvPr id="27" name="TextBox 26">
            <a:extLst>
              <a:ext uri="{FF2B5EF4-FFF2-40B4-BE49-F238E27FC236}">
                <a16:creationId xmlns:a16="http://schemas.microsoft.com/office/drawing/2014/main" id="{6BE93155-5A1D-E817-5357-D07E3246A21D}"/>
              </a:ext>
            </a:extLst>
          </p:cNvPr>
          <p:cNvSpPr txBox="1"/>
          <p:nvPr/>
        </p:nvSpPr>
        <p:spPr>
          <a:xfrm>
            <a:off x="137747" y="7366292"/>
            <a:ext cx="6502400" cy="2308324"/>
          </a:xfrm>
          <a:prstGeom prst="rect">
            <a:avLst/>
          </a:prstGeom>
          <a:noFill/>
        </p:spPr>
        <p:txBody>
          <a:bodyPr wrap="square" rtlCol="0">
            <a:spAutoFit/>
          </a:bodyPr>
          <a:lstStyle/>
          <a:p>
            <a:pPr algn="r"/>
            <a:r>
              <a:rPr lang="fa-IR" sz="2400" dirty="0">
                <a:cs typeface="B Araz" panose="00000400000000000000" pitchFamily="2" charset="-78"/>
              </a:rPr>
              <a:t> یک فرمت شناخته شده برای نمایش رنگ‌ها در وب است که با علامت </a:t>
            </a:r>
            <a:r>
              <a:rPr lang="fa-IR" dirty="0">
                <a:latin typeface="Comic Sans MS" panose="030F0702030302020204" pitchFamily="66" charset="0"/>
              </a:rPr>
              <a:t>"#"</a:t>
            </a:r>
            <a:r>
              <a:rPr lang="fa-IR" sz="2400" dirty="0">
                <a:cs typeface="B Araz" panose="00000400000000000000" pitchFamily="2" charset="-78"/>
              </a:rPr>
              <a:t> آغاز می‌شود )</a:t>
            </a:r>
            <a:r>
              <a:rPr lang="en-US" sz="2400" dirty="0">
                <a:cs typeface="B Araz" panose="00000400000000000000" pitchFamily="2" charset="-78"/>
              </a:rPr>
              <a:t>#FF5733</a:t>
            </a:r>
            <a:r>
              <a:rPr lang="fa-IR" sz="2400" dirty="0">
                <a:cs typeface="B Araz" panose="00000400000000000000" pitchFamily="2" charset="-78"/>
              </a:rPr>
              <a:t>و شامل شش رقم هگزادسیمال است (مثلاً:</a:t>
            </a:r>
            <a:endParaRPr lang="en-US" sz="2400" dirty="0">
              <a:cs typeface="B Araz" panose="00000400000000000000" pitchFamily="2" charset="-78"/>
            </a:endParaRPr>
          </a:p>
          <a:p>
            <a:pPr algn="r"/>
            <a:r>
              <a:rPr lang="fa-IR" sz="2400" dirty="0">
                <a:cs typeface="B Araz" panose="00000400000000000000" pitchFamily="2" charset="-78"/>
              </a:rPr>
              <a:t>این کد به سه بخش تقسیم می‌شود: دو رقم اول برای رنگ </a:t>
            </a:r>
            <a:r>
              <a:rPr lang="fa-IR" sz="2400" dirty="0">
                <a:solidFill>
                  <a:srgbClr val="C00000"/>
                </a:solidFill>
                <a:cs typeface="B Araz" panose="00000400000000000000" pitchFamily="2" charset="-78"/>
              </a:rPr>
              <a:t>قرمز</a:t>
            </a:r>
            <a:r>
              <a:rPr lang="fa-IR" sz="2400" dirty="0">
                <a:cs typeface="B Araz" panose="00000400000000000000" pitchFamily="2" charset="-78"/>
              </a:rPr>
              <a:t>، دو رقم دوم برای رنگ </a:t>
            </a:r>
            <a:r>
              <a:rPr lang="fa-IR" sz="2400" dirty="0">
                <a:solidFill>
                  <a:schemeClr val="accent6">
                    <a:lumMod val="50000"/>
                  </a:schemeClr>
                </a:solidFill>
                <a:cs typeface="B Araz" panose="00000400000000000000" pitchFamily="2" charset="-78"/>
              </a:rPr>
              <a:t>سبز</a:t>
            </a:r>
            <a:r>
              <a:rPr lang="fa-IR" sz="2400" dirty="0">
                <a:cs typeface="B Araz" panose="00000400000000000000" pitchFamily="2" charset="-78"/>
              </a:rPr>
              <a:t> و دو رقم سوم برای رنگ</a:t>
            </a:r>
            <a:r>
              <a:rPr lang="fa-IR" sz="2400" dirty="0">
                <a:solidFill>
                  <a:srgbClr val="0070C0"/>
                </a:solidFill>
                <a:cs typeface="B Araz" panose="00000400000000000000" pitchFamily="2" charset="-78"/>
              </a:rPr>
              <a:t> آبی</a:t>
            </a:r>
            <a:r>
              <a:rPr lang="fa-IR" sz="2400" dirty="0">
                <a:cs typeface="B Araz" panose="00000400000000000000" pitchFamily="2" charset="-78"/>
              </a:rPr>
              <a:t>.</a:t>
            </a:r>
          </a:p>
          <a:p>
            <a:pPr algn="r"/>
            <a:r>
              <a:rPr lang="fa-IR" sz="2400" dirty="0">
                <a:cs typeface="B Araz" panose="00000400000000000000" pitchFamily="2" charset="-78"/>
              </a:rPr>
              <a:t>ساده و مختصر است و به خوبی در                                             استفاده می‌شود.</a:t>
            </a:r>
          </a:p>
          <a:p>
            <a:pPr algn="r"/>
            <a:endParaRPr lang="en-US" sz="2400" dirty="0">
              <a:cs typeface="B Araz" panose="00000400000000000000" pitchFamily="2" charset="-78"/>
            </a:endParaRPr>
          </a:p>
        </p:txBody>
      </p:sp>
      <p:sp>
        <p:nvSpPr>
          <p:cNvPr id="31" name="TextBox 30">
            <a:extLst>
              <a:ext uri="{FF2B5EF4-FFF2-40B4-BE49-F238E27FC236}">
                <a16:creationId xmlns:a16="http://schemas.microsoft.com/office/drawing/2014/main" id="{2575B485-3BDA-A5B3-75E7-B550007D2A08}"/>
              </a:ext>
            </a:extLst>
          </p:cNvPr>
          <p:cNvSpPr txBox="1"/>
          <p:nvPr/>
        </p:nvSpPr>
        <p:spPr>
          <a:xfrm>
            <a:off x="2513706" y="8857624"/>
            <a:ext cx="1625600" cy="461665"/>
          </a:xfrm>
          <a:prstGeom prst="rect">
            <a:avLst/>
          </a:prstGeom>
          <a:noFill/>
        </p:spPr>
        <p:txBody>
          <a:bodyPr wrap="square" rtlCol="0">
            <a:spAutoFit/>
          </a:bodyPr>
          <a:lstStyle/>
          <a:p>
            <a:r>
              <a:rPr lang="en-US" dirty="0">
                <a:latin typeface="Comic Sans MS" panose="030F0702030302020204" pitchFamily="66" charset="0"/>
              </a:rPr>
              <a:t>CSS </a:t>
            </a:r>
            <a:r>
              <a:rPr lang="fa-IR" sz="2400" dirty="0">
                <a:cs typeface="B Araz" panose="00000400000000000000" pitchFamily="2" charset="-78"/>
              </a:rPr>
              <a:t>و </a:t>
            </a:r>
            <a:r>
              <a:rPr lang="en-US" sz="2400" dirty="0">
                <a:cs typeface="B Araz" panose="00000400000000000000" pitchFamily="2" charset="-78"/>
              </a:rPr>
              <a:t> </a:t>
            </a:r>
            <a:r>
              <a:rPr lang="en-US" dirty="0">
                <a:latin typeface="Comic Sans MS" panose="030F0702030302020204" pitchFamily="66" charset="0"/>
              </a:rPr>
              <a:t>HTML</a:t>
            </a:r>
            <a:endParaRPr lang="en-US" dirty="0"/>
          </a:p>
        </p:txBody>
      </p:sp>
    </p:spTree>
    <p:extLst>
      <p:ext uri="{BB962C8B-B14F-4D97-AF65-F5344CB8AC3E}">
        <p14:creationId xmlns:p14="http://schemas.microsoft.com/office/powerpoint/2010/main" val="818230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EC2016D-9E36-023B-0A96-8561C39116D6}"/>
              </a:ext>
            </a:extLst>
          </p:cNvPr>
          <p:cNvSpPr/>
          <p:nvPr/>
        </p:nvSpPr>
        <p:spPr>
          <a:xfrm>
            <a:off x="160867" y="270931"/>
            <a:ext cx="6502400" cy="931333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3" name="TextBox 2">
            <a:extLst>
              <a:ext uri="{FF2B5EF4-FFF2-40B4-BE49-F238E27FC236}">
                <a16:creationId xmlns:a16="http://schemas.microsoft.com/office/drawing/2014/main" id="{F801181B-1B5E-81CB-1944-95D8FC7EC4BC}"/>
              </a:ext>
            </a:extLst>
          </p:cNvPr>
          <p:cNvSpPr txBox="1"/>
          <p:nvPr/>
        </p:nvSpPr>
        <p:spPr>
          <a:xfrm>
            <a:off x="4180910" y="509549"/>
            <a:ext cx="1714500" cy="584775"/>
          </a:xfrm>
          <a:prstGeom prst="rect">
            <a:avLst/>
          </a:prstGeom>
          <a:noFill/>
        </p:spPr>
        <p:txBody>
          <a:bodyPr wrap="square" rtlCol="0">
            <a:spAutoFit/>
          </a:bodyPr>
          <a:lstStyle/>
          <a:p>
            <a:pPr algn="r"/>
            <a:r>
              <a:rPr lang="fa-IR" sz="3200" dirty="0">
                <a:cs typeface="B Kaveh" panose="00000400000000000000" pitchFamily="2" charset="-78"/>
              </a:rPr>
              <a:t>تفاوت ها:</a:t>
            </a:r>
            <a:endParaRPr lang="en-US" sz="3200" dirty="0">
              <a:cs typeface="B Kaveh" panose="00000400000000000000" pitchFamily="2" charset="-78"/>
            </a:endParaRPr>
          </a:p>
        </p:txBody>
      </p:sp>
      <p:graphicFrame>
        <p:nvGraphicFramePr>
          <p:cNvPr id="4" name="Table 3">
            <a:extLst>
              <a:ext uri="{FF2B5EF4-FFF2-40B4-BE49-F238E27FC236}">
                <a16:creationId xmlns:a16="http://schemas.microsoft.com/office/drawing/2014/main" id="{4B6524D9-74F6-E658-FF5E-0F0262A273C4}"/>
              </a:ext>
            </a:extLst>
          </p:cNvPr>
          <p:cNvGraphicFramePr>
            <a:graphicFrameLocks noGrp="1"/>
          </p:cNvGraphicFramePr>
          <p:nvPr>
            <p:extLst>
              <p:ext uri="{D42A27DB-BD31-4B8C-83A1-F6EECF244321}">
                <p14:modId xmlns:p14="http://schemas.microsoft.com/office/powerpoint/2010/main" val="175614679"/>
              </p:ext>
            </p:extLst>
          </p:nvPr>
        </p:nvGraphicFramePr>
        <p:xfrm>
          <a:off x="239348" y="1137511"/>
          <a:ext cx="6345438" cy="2814312"/>
        </p:xfrm>
        <a:graphic>
          <a:graphicData uri="http://schemas.openxmlformats.org/drawingml/2006/table">
            <a:tbl>
              <a:tblPr firstRow="1" bandRow="1">
                <a:tableStyleId>{E8B1032C-EA38-4F05-BA0D-38AFFFC7BED3}</a:tableStyleId>
              </a:tblPr>
              <a:tblGrid>
                <a:gridCol w="1498600">
                  <a:extLst>
                    <a:ext uri="{9D8B030D-6E8A-4147-A177-3AD203B41FA5}">
                      <a16:colId xmlns:a16="http://schemas.microsoft.com/office/drawing/2014/main" val="1241355943"/>
                    </a:ext>
                  </a:extLst>
                </a:gridCol>
                <a:gridCol w="2209630">
                  <a:extLst>
                    <a:ext uri="{9D8B030D-6E8A-4147-A177-3AD203B41FA5}">
                      <a16:colId xmlns:a16="http://schemas.microsoft.com/office/drawing/2014/main" val="4077584302"/>
                    </a:ext>
                  </a:extLst>
                </a:gridCol>
                <a:gridCol w="1712913">
                  <a:extLst>
                    <a:ext uri="{9D8B030D-6E8A-4147-A177-3AD203B41FA5}">
                      <a16:colId xmlns:a16="http://schemas.microsoft.com/office/drawing/2014/main" val="1021489195"/>
                    </a:ext>
                  </a:extLst>
                </a:gridCol>
                <a:gridCol w="924295">
                  <a:extLst>
                    <a:ext uri="{9D8B030D-6E8A-4147-A177-3AD203B41FA5}">
                      <a16:colId xmlns:a16="http://schemas.microsoft.com/office/drawing/2014/main" val="679884613"/>
                    </a:ext>
                  </a:extLst>
                </a:gridCol>
              </a:tblGrid>
              <a:tr h="484142">
                <a:tc>
                  <a:txBody>
                    <a:bodyPr/>
                    <a:lstStyle/>
                    <a:p>
                      <a:pPr algn="ctr"/>
                      <a:r>
                        <a:rPr lang="en-US" sz="1700" dirty="0"/>
                        <a:t>HEX</a:t>
                      </a:r>
                    </a:p>
                  </a:txBody>
                  <a:tcPr marL="119378" marR="119378" marT="59688" marB="59688" anchor="ctr"/>
                </a:tc>
                <a:tc>
                  <a:txBody>
                    <a:bodyPr/>
                    <a:lstStyle/>
                    <a:p>
                      <a:pPr algn="ctr"/>
                      <a:r>
                        <a:rPr lang="en-US" sz="1700" dirty="0"/>
                        <a:t>RGBA</a:t>
                      </a:r>
                    </a:p>
                  </a:txBody>
                  <a:tcPr marL="119378" marR="119378" marT="59688" marB="59688" anchor="ctr"/>
                </a:tc>
                <a:tc>
                  <a:txBody>
                    <a:bodyPr/>
                    <a:lstStyle/>
                    <a:p>
                      <a:pPr algn="ctr"/>
                      <a:r>
                        <a:rPr lang="en-US" sz="1700" dirty="0"/>
                        <a:t>RGB</a:t>
                      </a:r>
                    </a:p>
                  </a:txBody>
                  <a:tcPr marL="119378" marR="119378" marT="59688" marB="59688" anchor="ctr"/>
                </a:tc>
                <a:tc>
                  <a:txBody>
                    <a:bodyPr/>
                    <a:lstStyle/>
                    <a:p>
                      <a:pPr algn="ctr"/>
                      <a:r>
                        <a:rPr lang="fa-IR" sz="2400" kern="1200" dirty="0">
                          <a:solidFill>
                            <a:schemeClr val="tx1"/>
                          </a:solidFill>
                          <a:latin typeface="+mn-lt"/>
                          <a:ea typeface="+mn-ea"/>
                          <a:cs typeface="B Araz" panose="00000400000000000000" pitchFamily="2" charset="-78"/>
                        </a:rPr>
                        <a:t>ویژگ</a:t>
                      </a:r>
                      <a:r>
                        <a:rPr lang="fa-IR" sz="2400" b="1" kern="1200" dirty="0">
                          <a:solidFill>
                            <a:schemeClr val="tx1"/>
                          </a:solidFill>
                          <a:latin typeface="+mn-lt"/>
                          <a:ea typeface="+mn-ea"/>
                          <a:cs typeface="B Araz" panose="00000400000000000000" pitchFamily="2" charset="-78"/>
                        </a:rPr>
                        <a:t>ی</a:t>
                      </a:r>
                      <a:endParaRPr lang="en-US" sz="2400" b="1" kern="1200" dirty="0">
                        <a:solidFill>
                          <a:schemeClr val="tx1"/>
                        </a:solidFill>
                        <a:latin typeface="+mn-lt"/>
                        <a:ea typeface="+mn-ea"/>
                        <a:cs typeface="B Araz" panose="00000400000000000000" pitchFamily="2" charset="-78"/>
                      </a:endParaRPr>
                    </a:p>
                  </a:txBody>
                  <a:tcPr marL="119378" marR="119378" marT="59688" marB="59688" anchor="ctr"/>
                </a:tc>
                <a:extLst>
                  <a:ext uri="{0D108BD9-81ED-4DB2-BD59-A6C34878D82A}">
                    <a16:rowId xmlns:a16="http://schemas.microsoft.com/office/drawing/2014/main" val="1062535876"/>
                  </a:ext>
                </a:extLst>
              </a:tr>
              <a:tr h="396604">
                <a:tc>
                  <a:txBody>
                    <a:bodyPr/>
                    <a:lstStyle/>
                    <a:p>
                      <a:pPr algn="ctr" rtl="1"/>
                      <a:r>
                        <a:rPr lang="fa-IR" sz="2400" kern="1200">
                          <a:solidFill>
                            <a:schemeClr val="tx1"/>
                          </a:solidFill>
                          <a:latin typeface="+mn-lt"/>
                          <a:ea typeface="+mn-ea"/>
                          <a:cs typeface="B Araz" panose="00000400000000000000" pitchFamily="2" charset="-78"/>
                        </a:rPr>
                        <a:t>شش رقم هگزادسیمال</a:t>
                      </a:r>
                      <a:endParaRPr lang="fa-IR" sz="2400" kern="1200" dirty="0">
                        <a:solidFill>
                          <a:schemeClr val="tx1"/>
                        </a:solidFill>
                        <a:latin typeface="+mn-lt"/>
                        <a:ea typeface="+mn-ea"/>
                        <a:cs typeface="B Araz" panose="00000400000000000000" pitchFamily="2" charset="-78"/>
                      </a:endParaRPr>
                    </a:p>
                  </a:txBody>
                  <a:tcPr marL="142875" marR="142875" marT="95250" marB="95250" anchor="ctr"/>
                </a:tc>
                <a:tc>
                  <a:txBody>
                    <a:bodyPr/>
                    <a:lstStyle/>
                    <a:p>
                      <a:pPr algn="ctr" rtl="1"/>
                      <a:r>
                        <a:rPr lang="en-US" sz="2400" kern="1200" dirty="0">
                          <a:solidFill>
                            <a:schemeClr val="tx1"/>
                          </a:solidFill>
                          <a:latin typeface="+mn-lt"/>
                          <a:ea typeface="+mn-ea"/>
                          <a:cs typeface="B Araz" panose="00000400000000000000" pitchFamily="2" charset="-78"/>
                        </a:rPr>
                        <a:t>RGB </a:t>
                      </a:r>
                      <a:r>
                        <a:rPr lang="fa-IR" sz="2400" kern="1200" dirty="0">
                          <a:solidFill>
                            <a:schemeClr val="tx1"/>
                          </a:solidFill>
                          <a:latin typeface="+mn-lt"/>
                          <a:ea typeface="+mn-ea"/>
                          <a:cs typeface="B Araz" panose="00000400000000000000" pitchFamily="2" charset="-78"/>
                        </a:rPr>
                        <a:t>سه عدد + آلفا</a:t>
                      </a:r>
                    </a:p>
                  </a:txBody>
                  <a:tcPr marL="142875" marR="142875" marT="95250" marB="95250" anchor="ctr"/>
                </a:tc>
                <a:tc>
                  <a:txBody>
                    <a:bodyPr/>
                    <a:lstStyle/>
                    <a:p>
                      <a:pPr algn="ctr"/>
                      <a:r>
                        <a:rPr lang="en-US" sz="2400" kern="1200" dirty="0">
                          <a:solidFill>
                            <a:schemeClr val="tx1"/>
                          </a:solidFill>
                          <a:latin typeface="+mn-lt"/>
                          <a:ea typeface="+mn-ea"/>
                          <a:cs typeface="B Araz" panose="00000400000000000000" pitchFamily="2" charset="-78"/>
                        </a:rPr>
                        <a:t>RGB </a:t>
                      </a:r>
                      <a:r>
                        <a:rPr lang="fa-IR" sz="2400" kern="1200" dirty="0">
                          <a:solidFill>
                            <a:schemeClr val="tx1"/>
                          </a:solidFill>
                          <a:latin typeface="+mn-lt"/>
                          <a:ea typeface="+mn-ea"/>
                          <a:cs typeface="B Araz" panose="00000400000000000000" pitchFamily="2" charset="-78"/>
                        </a:rPr>
                        <a:t>سه عدد</a:t>
                      </a:r>
                    </a:p>
                  </a:txBody>
                  <a:tcPr marL="142875" marR="142875" marT="95250" marB="95250" anchor="ctr"/>
                </a:tc>
                <a:tc>
                  <a:txBody>
                    <a:bodyPr/>
                    <a:lstStyle/>
                    <a:p>
                      <a:pPr algn="ctr"/>
                      <a:r>
                        <a:rPr lang="fa-IR" sz="2400" kern="1200" dirty="0">
                          <a:solidFill>
                            <a:schemeClr val="tx1"/>
                          </a:solidFill>
                          <a:latin typeface="+mn-lt"/>
                          <a:ea typeface="+mn-ea"/>
                          <a:cs typeface="B Araz" panose="00000400000000000000" pitchFamily="2" charset="-78"/>
                        </a:rPr>
                        <a:t>نوع</a:t>
                      </a:r>
                      <a:endParaRPr lang="en-US" sz="2400" kern="1200" dirty="0">
                        <a:solidFill>
                          <a:schemeClr val="tx1"/>
                        </a:solidFill>
                        <a:latin typeface="+mn-lt"/>
                        <a:ea typeface="+mn-ea"/>
                        <a:cs typeface="B Araz" panose="00000400000000000000" pitchFamily="2" charset="-78"/>
                      </a:endParaRPr>
                    </a:p>
                  </a:txBody>
                  <a:tcPr marL="119378" marR="119378" marT="59688" marB="59688" anchor="ctr"/>
                </a:tc>
                <a:extLst>
                  <a:ext uri="{0D108BD9-81ED-4DB2-BD59-A6C34878D82A}">
                    <a16:rowId xmlns:a16="http://schemas.microsoft.com/office/drawing/2014/main" val="1075095096"/>
                  </a:ext>
                </a:extLst>
              </a:tr>
              <a:tr h="241664">
                <a:tc>
                  <a:txBody>
                    <a:bodyPr/>
                    <a:lstStyle/>
                    <a:p>
                      <a:pPr algn="ctr"/>
                      <a:r>
                        <a:rPr lang="fa-IR" sz="2400" kern="1200" dirty="0">
                          <a:solidFill>
                            <a:schemeClr val="tx1"/>
                          </a:solidFill>
                          <a:latin typeface="+mn-lt"/>
                          <a:ea typeface="+mn-ea"/>
                          <a:cs typeface="B Araz" panose="00000400000000000000" pitchFamily="2" charset="-78"/>
                        </a:rPr>
                        <a:t>ندارد</a:t>
                      </a:r>
                      <a:endParaRPr lang="en-US" sz="2400" kern="1200" dirty="0">
                        <a:solidFill>
                          <a:schemeClr val="tx1"/>
                        </a:solidFill>
                        <a:latin typeface="+mn-lt"/>
                        <a:ea typeface="+mn-ea"/>
                        <a:cs typeface="B Araz" panose="00000400000000000000" pitchFamily="2" charset="-78"/>
                      </a:endParaRPr>
                    </a:p>
                  </a:txBody>
                  <a:tcPr anchor="ctr"/>
                </a:tc>
                <a:tc>
                  <a:txBody>
                    <a:bodyPr/>
                    <a:lstStyle/>
                    <a:p>
                      <a:pPr algn="ctr" rtl="1"/>
                      <a:r>
                        <a:rPr lang="fa-IR" sz="2400" kern="1200" dirty="0">
                          <a:solidFill>
                            <a:schemeClr val="tx1"/>
                          </a:solidFill>
                          <a:latin typeface="+mn-lt"/>
                          <a:ea typeface="+mn-ea"/>
                          <a:cs typeface="B Araz" panose="00000400000000000000" pitchFamily="2" charset="-78"/>
                        </a:rPr>
                        <a:t>دارد</a:t>
                      </a:r>
                    </a:p>
                  </a:txBody>
                  <a:tcPr marL="142875" marR="142875" marT="95250" marB="95250" anchor="ctr"/>
                </a:tc>
                <a:tc>
                  <a:txBody>
                    <a:bodyPr/>
                    <a:lstStyle/>
                    <a:p>
                      <a:pPr algn="ctr" rtl="1"/>
                      <a:r>
                        <a:rPr lang="fa-IR" sz="2400" kern="1200" dirty="0">
                          <a:solidFill>
                            <a:schemeClr val="tx1"/>
                          </a:solidFill>
                          <a:latin typeface="+mn-lt"/>
                          <a:ea typeface="+mn-ea"/>
                          <a:cs typeface="B Araz" panose="00000400000000000000" pitchFamily="2" charset="-78"/>
                        </a:rPr>
                        <a:t>ندارد</a:t>
                      </a:r>
                    </a:p>
                  </a:txBody>
                  <a:tcPr marL="142875" marR="142875" marT="95250" marB="95250" anchor="ctr"/>
                </a:tc>
                <a:tc>
                  <a:txBody>
                    <a:bodyPr/>
                    <a:lstStyle/>
                    <a:p>
                      <a:pPr algn="ctr"/>
                      <a:r>
                        <a:rPr lang="fa-IR" sz="2400" kern="1200" dirty="0">
                          <a:solidFill>
                            <a:schemeClr val="tx1"/>
                          </a:solidFill>
                          <a:latin typeface="+mn-lt"/>
                          <a:ea typeface="+mn-ea"/>
                          <a:cs typeface="B Araz" panose="00000400000000000000" pitchFamily="2" charset="-78"/>
                        </a:rPr>
                        <a:t>شفافیت</a:t>
                      </a:r>
                      <a:endParaRPr lang="en-US" sz="2400" kern="1200" dirty="0">
                        <a:solidFill>
                          <a:schemeClr val="tx1"/>
                        </a:solidFill>
                        <a:latin typeface="+mn-lt"/>
                        <a:ea typeface="+mn-ea"/>
                        <a:cs typeface="B Araz" panose="00000400000000000000" pitchFamily="2" charset="-78"/>
                      </a:endParaRPr>
                    </a:p>
                  </a:txBody>
                  <a:tcPr marL="119378" marR="119378" marT="59688" marB="59688" anchor="ctr"/>
                </a:tc>
                <a:extLst>
                  <a:ext uri="{0D108BD9-81ED-4DB2-BD59-A6C34878D82A}">
                    <a16:rowId xmlns:a16="http://schemas.microsoft.com/office/drawing/2014/main" val="3845625261"/>
                  </a:ext>
                </a:extLst>
              </a:tr>
              <a:tr h="484142">
                <a:tc>
                  <a:txBody>
                    <a:bodyPr/>
                    <a:lstStyle/>
                    <a:p>
                      <a:pPr algn="ctr"/>
                      <a:r>
                        <a:rPr lang="en-US" sz="1800" kern="1200" dirty="0">
                          <a:solidFill>
                            <a:schemeClr val="tx1"/>
                          </a:solidFill>
                          <a:latin typeface="Comic Sans MS" panose="030F0702030302020204" pitchFamily="66" charset="0"/>
                          <a:ea typeface="+mn-ea"/>
                          <a:cs typeface="+mn-cs"/>
                        </a:rPr>
                        <a:t>#FF0000</a:t>
                      </a:r>
                    </a:p>
                  </a:txBody>
                  <a:tcPr marL="142875" marR="142875" marT="95250" marB="95250" anchor="ctr"/>
                </a:tc>
                <a:tc>
                  <a:txBody>
                    <a:bodyPr/>
                    <a:lstStyle/>
                    <a:p>
                      <a:pPr algn="ctr"/>
                      <a:r>
                        <a:rPr lang="en-US" sz="1800" kern="1200" dirty="0" err="1">
                          <a:solidFill>
                            <a:schemeClr val="tx1"/>
                          </a:solidFill>
                          <a:latin typeface="Comic Sans MS" panose="030F0702030302020204" pitchFamily="66" charset="0"/>
                          <a:ea typeface="+mn-ea"/>
                          <a:cs typeface="+mn-cs"/>
                        </a:rPr>
                        <a:t>rgba</a:t>
                      </a:r>
                      <a:r>
                        <a:rPr lang="en-US" sz="1800" kern="1200" dirty="0">
                          <a:solidFill>
                            <a:schemeClr val="tx1"/>
                          </a:solidFill>
                          <a:latin typeface="Comic Sans MS" panose="030F0702030302020204" pitchFamily="66" charset="0"/>
                          <a:ea typeface="+mn-ea"/>
                          <a:cs typeface="+mn-cs"/>
                        </a:rPr>
                        <a:t>(255,0,0,0.5)</a:t>
                      </a:r>
                    </a:p>
                  </a:txBody>
                  <a:tcPr marL="142875" marR="142875" marT="95250" marB="95250" anchor="ctr"/>
                </a:tc>
                <a:tc>
                  <a:txBody>
                    <a:bodyPr/>
                    <a:lstStyle/>
                    <a:p>
                      <a:pPr algn="ctr"/>
                      <a:r>
                        <a:rPr lang="en-US" sz="1800" kern="1200" dirty="0" err="1">
                          <a:solidFill>
                            <a:schemeClr val="tx1"/>
                          </a:solidFill>
                          <a:latin typeface="Comic Sans MS" panose="030F0702030302020204" pitchFamily="66" charset="0"/>
                          <a:ea typeface="+mn-ea"/>
                          <a:cs typeface="+mn-cs"/>
                        </a:rPr>
                        <a:t>rgb</a:t>
                      </a:r>
                      <a:r>
                        <a:rPr lang="en-US" sz="1800" kern="1200" dirty="0">
                          <a:solidFill>
                            <a:schemeClr val="tx1"/>
                          </a:solidFill>
                          <a:latin typeface="Comic Sans MS" panose="030F0702030302020204" pitchFamily="66" charset="0"/>
                          <a:ea typeface="+mn-ea"/>
                          <a:cs typeface="+mn-cs"/>
                        </a:rPr>
                        <a:t>(255,0,0)</a:t>
                      </a:r>
                    </a:p>
                  </a:txBody>
                  <a:tcPr marL="142875" marR="142875" marT="95250" marB="95250" anchor="ctr"/>
                </a:tc>
                <a:tc>
                  <a:txBody>
                    <a:bodyPr/>
                    <a:lstStyle/>
                    <a:p>
                      <a:pPr algn="ctr"/>
                      <a:r>
                        <a:rPr lang="fa-IR" sz="2400" kern="1200" dirty="0">
                          <a:solidFill>
                            <a:schemeClr val="tx1"/>
                          </a:solidFill>
                          <a:latin typeface="+mn-lt"/>
                          <a:ea typeface="+mn-ea"/>
                          <a:cs typeface="B Araz" panose="00000400000000000000" pitchFamily="2" charset="-78"/>
                        </a:rPr>
                        <a:t>نحوه استفاده</a:t>
                      </a:r>
                      <a:endParaRPr lang="en-US" sz="2400" kern="1200" dirty="0">
                        <a:solidFill>
                          <a:schemeClr val="tx1"/>
                        </a:solidFill>
                        <a:latin typeface="+mn-lt"/>
                        <a:ea typeface="+mn-ea"/>
                        <a:cs typeface="B Araz" panose="00000400000000000000" pitchFamily="2" charset="-78"/>
                      </a:endParaRPr>
                    </a:p>
                  </a:txBody>
                  <a:tcPr marL="119378" marR="119378" marT="59688" marB="59688" anchor="ctr"/>
                </a:tc>
                <a:extLst>
                  <a:ext uri="{0D108BD9-81ED-4DB2-BD59-A6C34878D82A}">
                    <a16:rowId xmlns:a16="http://schemas.microsoft.com/office/drawing/2014/main" val="2292905057"/>
                  </a:ext>
                </a:extLst>
              </a:tr>
            </a:tbl>
          </a:graphicData>
        </a:graphic>
      </p:graphicFrame>
      <p:pic>
        <p:nvPicPr>
          <p:cNvPr id="8" name="Picture 7">
            <a:extLst>
              <a:ext uri="{FF2B5EF4-FFF2-40B4-BE49-F238E27FC236}">
                <a16:creationId xmlns:a16="http://schemas.microsoft.com/office/drawing/2014/main" id="{D976DD55-77CB-0354-5CF2-F5574CA0FE1B}"/>
              </a:ext>
            </a:extLst>
          </p:cNvPr>
          <p:cNvPicPr>
            <a:picLocks noChangeAspect="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5895410" y="527987"/>
            <a:ext cx="609524" cy="609524"/>
          </a:xfrm>
          <a:prstGeom prst="rect">
            <a:avLst/>
          </a:prstGeom>
        </p:spPr>
      </p:pic>
      <p:sp>
        <p:nvSpPr>
          <p:cNvPr id="19" name="TextBox 18">
            <a:extLst>
              <a:ext uri="{FF2B5EF4-FFF2-40B4-BE49-F238E27FC236}">
                <a16:creationId xmlns:a16="http://schemas.microsoft.com/office/drawing/2014/main" id="{776A7807-6566-BF2B-9F19-33EAEE6880BA}"/>
              </a:ext>
            </a:extLst>
          </p:cNvPr>
          <p:cNvSpPr txBox="1"/>
          <p:nvPr/>
        </p:nvSpPr>
        <p:spPr>
          <a:xfrm>
            <a:off x="4470715" y="4316010"/>
            <a:ext cx="1831056" cy="523220"/>
          </a:xfrm>
          <a:prstGeom prst="rect">
            <a:avLst/>
          </a:prstGeom>
          <a:noFill/>
        </p:spPr>
        <p:txBody>
          <a:bodyPr wrap="square" rtlCol="0">
            <a:spAutoFit/>
          </a:bodyPr>
          <a:lstStyle/>
          <a:p>
            <a:pPr algn="r"/>
            <a:r>
              <a:rPr lang="fa-IR" sz="2800" dirty="0">
                <a:cs typeface="B Araz" panose="00000400000000000000" pitchFamily="2" charset="-78"/>
              </a:rPr>
              <a:t>تفاوت‌های کلیدی:</a:t>
            </a:r>
            <a:endParaRPr lang="en-US" sz="2800" dirty="0">
              <a:cs typeface="B Araz" panose="00000400000000000000" pitchFamily="2" charset="-78"/>
            </a:endParaRPr>
          </a:p>
        </p:txBody>
      </p:sp>
      <p:sp>
        <p:nvSpPr>
          <p:cNvPr id="20" name="TextBox 19">
            <a:extLst>
              <a:ext uri="{FF2B5EF4-FFF2-40B4-BE49-F238E27FC236}">
                <a16:creationId xmlns:a16="http://schemas.microsoft.com/office/drawing/2014/main" id="{957D69D0-9EA1-3917-5E65-FF2EAE1FF6ED}"/>
              </a:ext>
            </a:extLst>
          </p:cNvPr>
          <p:cNvSpPr txBox="1"/>
          <p:nvPr/>
        </p:nvSpPr>
        <p:spPr>
          <a:xfrm>
            <a:off x="472156" y="4839230"/>
            <a:ext cx="5930900" cy="1846659"/>
          </a:xfrm>
          <a:prstGeom prst="rect">
            <a:avLst/>
          </a:prstGeom>
          <a:noFill/>
        </p:spPr>
        <p:txBody>
          <a:bodyPr wrap="square" rtlCol="0">
            <a:spAutoFit/>
          </a:bodyPr>
          <a:lstStyle/>
          <a:p>
            <a:pPr algn="r"/>
            <a:r>
              <a:rPr lang="fa-IR" sz="2400" dirty="0">
                <a:cs typeface="B Araz" panose="00000400000000000000" pitchFamily="2" charset="-78"/>
              </a:rPr>
              <a:t>کد                  از نماد هگزادسیمال استفاده می‌کند، در حالی که                     از عددهای اعشاری برای شفافیت استفاده می‌کند.</a:t>
            </a:r>
          </a:p>
          <a:p>
            <a:pPr algn="r"/>
            <a:r>
              <a:rPr lang="fa-IR" sz="2400" dirty="0">
                <a:cs typeface="B Araz" panose="00000400000000000000" pitchFamily="2" charset="-78"/>
              </a:rPr>
              <a:t>برای                    رنگ‌هایی که شفافیت لازم نیست، ایده‌آل است، در حالی که         برای مواقعی که شفافیت مهم است، مناسب‌تر است.</a:t>
            </a:r>
          </a:p>
          <a:p>
            <a:pPr algn="r"/>
            <a:endParaRPr lang="en-US" dirty="0"/>
          </a:p>
        </p:txBody>
      </p:sp>
      <p:sp>
        <p:nvSpPr>
          <p:cNvPr id="21" name="TextBox 20">
            <a:extLst>
              <a:ext uri="{FF2B5EF4-FFF2-40B4-BE49-F238E27FC236}">
                <a16:creationId xmlns:a16="http://schemas.microsoft.com/office/drawing/2014/main" id="{8FA180D7-DFD1-2B6F-9DBE-4EE4F6239594}"/>
              </a:ext>
            </a:extLst>
          </p:cNvPr>
          <p:cNvSpPr txBox="1"/>
          <p:nvPr/>
        </p:nvSpPr>
        <p:spPr>
          <a:xfrm>
            <a:off x="5465942" y="4905982"/>
            <a:ext cx="711048" cy="369332"/>
          </a:xfrm>
          <a:prstGeom prst="rect">
            <a:avLst/>
          </a:prstGeom>
          <a:noFill/>
        </p:spPr>
        <p:txBody>
          <a:bodyPr wrap="square" rtlCol="0">
            <a:spAutoFit/>
          </a:bodyPr>
          <a:lstStyle/>
          <a:p>
            <a:r>
              <a:rPr lang="en-US" dirty="0">
                <a:latin typeface="Comic Sans MS" panose="030F0702030302020204" pitchFamily="66" charset="0"/>
              </a:rPr>
              <a:t>HEX</a:t>
            </a:r>
          </a:p>
        </p:txBody>
      </p:sp>
      <p:sp>
        <p:nvSpPr>
          <p:cNvPr id="22" name="TextBox 21">
            <a:extLst>
              <a:ext uri="{FF2B5EF4-FFF2-40B4-BE49-F238E27FC236}">
                <a16:creationId xmlns:a16="http://schemas.microsoft.com/office/drawing/2014/main" id="{8BDD3505-4D63-43EA-1D07-69E9ACFFC282}"/>
              </a:ext>
            </a:extLst>
          </p:cNvPr>
          <p:cNvSpPr txBox="1"/>
          <p:nvPr/>
        </p:nvSpPr>
        <p:spPr>
          <a:xfrm>
            <a:off x="1121492" y="4908214"/>
            <a:ext cx="812800" cy="369332"/>
          </a:xfrm>
          <a:prstGeom prst="rect">
            <a:avLst/>
          </a:prstGeom>
          <a:noFill/>
        </p:spPr>
        <p:txBody>
          <a:bodyPr wrap="square" rtlCol="0">
            <a:spAutoFit/>
          </a:bodyPr>
          <a:lstStyle/>
          <a:p>
            <a:r>
              <a:rPr lang="en-US" dirty="0">
                <a:latin typeface="Comic Sans MS" panose="030F0702030302020204" pitchFamily="66" charset="0"/>
              </a:rPr>
              <a:t>RGBA</a:t>
            </a:r>
          </a:p>
        </p:txBody>
      </p:sp>
      <p:sp>
        <p:nvSpPr>
          <p:cNvPr id="23" name="TextBox 22">
            <a:extLst>
              <a:ext uri="{FF2B5EF4-FFF2-40B4-BE49-F238E27FC236}">
                <a16:creationId xmlns:a16="http://schemas.microsoft.com/office/drawing/2014/main" id="{BBB2EB43-867A-7262-9ED8-284F64D5F03C}"/>
              </a:ext>
            </a:extLst>
          </p:cNvPr>
          <p:cNvSpPr txBox="1"/>
          <p:nvPr/>
        </p:nvSpPr>
        <p:spPr>
          <a:xfrm>
            <a:off x="5238890" y="5669207"/>
            <a:ext cx="812800" cy="369332"/>
          </a:xfrm>
          <a:prstGeom prst="rect">
            <a:avLst/>
          </a:prstGeom>
          <a:noFill/>
        </p:spPr>
        <p:txBody>
          <a:bodyPr wrap="square" rtlCol="0">
            <a:spAutoFit/>
          </a:bodyPr>
          <a:lstStyle/>
          <a:p>
            <a:r>
              <a:rPr lang="en-US" dirty="0">
                <a:latin typeface="Comic Sans MS" panose="030F0702030302020204" pitchFamily="66" charset="0"/>
              </a:rPr>
              <a:t>RGBA</a:t>
            </a:r>
          </a:p>
        </p:txBody>
      </p:sp>
      <p:pic>
        <p:nvPicPr>
          <p:cNvPr id="27" name="Picture 26">
            <a:extLst>
              <a:ext uri="{FF2B5EF4-FFF2-40B4-BE49-F238E27FC236}">
                <a16:creationId xmlns:a16="http://schemas.microsoft.com/office/drawing/2014/main" id="{BF22CF0D-AA18-40F6-9882-5AEABC4D72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44216">
            <a:off x="6091106" y="4277642"/>
            <a:ext cx="576684" cy="576684"/>
          </a:xfrm>
          <a:prstGeom prst="rect">
            <a:avLst/>
          </a:prstGeom>
        </p:spPr>
      </p:pic>
      <p:sp>
        <p:nvSpPr>
          <p:cNvPr id="35" name="TextBox 34">
            <a:extLst>
              <a:ext uri="{FF2B5EF4-FFF2-40B4-BE49-F238E27FC236}">
                <a16:creationId xmlns:a16="http://schemas.microsoft.com/office/drawing/2014/main" id="{D3A205BE-7B0F-E3D2-9B8B-7A4D3B58A44B}"/>
              </a:ext>
            </a:extLst>
          </p:cNvPr>
          <p:cNvSpPr txBox="1"/>
          <p:nvPr/>
        </p:nvSpPr>
        <p:spPr>
          <a:xfrm>
            <a:off x="262465" y="6880101"/>
            <a:ext cx="5692172" cy="584775"/>
          </a:xfrm>
          <a:prstGeom prst="rect">
            <a:avLst/>
          </a:prstGeom>
          <a:noFill/>
        </p:spPr>
        <p:txBody>
          <a:bodyPr wrap="square" rtlCol="0">
            <a:spAutoFit/>
          </a:bodyPr>
          <a:lstStyle/>
          <a:p>
            <a:pPr algn="r"/>
            <a:r>
              <a:rPr lang="fa-IR" sz="3200" dirty="0">
                <a:cs typeface="B Kaveh" panose="00000400000000000000" pitchFamily="2" charset="-78"/>
              </a:rPr>
              <a:t>تکنیک‌های ترکیب رنگ‌ها در دنیای وب:</a:t>
            </a:r>
            <a:endParaRPr lang="en-US" sz="3200" dirty="0">
              <a:cs typeface="B Kaveh" panose="00000400000000000000" pitchFamily="2" charset="-78"/>
            </a:endParaRPr>
          </a:p>
        </p:txBody>
      </p:sp>
      <p:pic>
        <p:nvPicPr>
          <p:cNvPr id="36" name="Picture 35">
            <a:extLst>
              <a:ext uri="{FF2B5EF4-FFF2-40B4-BE49-F238E27FC236}">
                <a16:creationId xmlns:a16="http://schemas.microsoft.com/office/drawing/2014/main" id="{63F6A275-3CE3-E7EF-F802-E25CEE71F9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90857" y="6761577"/>
            <a:ext cx="821825" cy="821825"/>
          </a:xfrm>
          <a:prstGeom prst="rect">
            <a:avLst/>
          </a:prstGeom>
        </p:spPr>
      </p:pic>
      <p:sp>
        <p:nvSpPr>
          <p:cNvPr id="37" name="TextBox 36">
            <a:extLst>
              <a:ext uri="{FF2B5EF4-FFF2-40B4-BE49-F238E27FC236}">
                <a16:creationId xmlns:a16="http://schemas.microsoft.com/office/drawing/2014/main" id="{E411FC39-62FD-71B0-2845-4E4F0A59F53F}"/>
              </a:ext>
            </a:extLst>
          </p:cNvPr>
          <p:cNvSpPr txBox="1"/>
          <p:nvPr/>
        </p:nvSpPr>
        <p:spPr>
          <a:xfrm>
            <a:off x="1323332" y="7644568"/>
            <a:ext cx="5283200" cy="523220"/>
          </a:xfrm>
          <a:prstGeom prst="rect">
            <a:avLst/>
          </a:prstGeom>
          <a:noFill/>
        </p:spPr>
        <p:txBody>
          <a:bodyPr wrap="square" rtlCol="0">
            <a:spAutoFit/>
          </a:bodyPr>
          <a:lstStyle/>
          <a:p>
            <a:pPr algn="r"/>
            <a:r>
              <a:rPr lang="fa-IR" sz="2800" dirty="0">
                <a:solidFill>
                  <a:schemeClr val="accent6">
                    <a:lumMod val="50000"/>
                  </a:schemeClr>
                </a:solidFill>
                <a:cs typeface="B Araz" panose="00000400000000000000" pitchFamily="2" charset="-78"/>
              </a:rPr>
              <a:t>1. ترکیب رنگ‌های هم‌جواری:</a:t>
            </a:r>
            <a:endParaRPr lang="en-US" sz="2800" dirty="0">
              <a:solidFill>
                <a:schemeClr val="accent6">
                  <a:lumMod val="50000"/>
                </a:schemeClr>
              </a:solidFill>
              <a:cs typeface="B Araz" panose="00000400000000000000" pitchFamily="2" charset="-78"/>
            </a:endParaRPr>
          </a:p>
        </p:txBody>
      </p:sp>
      <p:sp>
        <p:nvSpPr>
          <p:cNvPr id="38" name="TextBox 37">
            <a:extLst>
              <a:ext uri="{FF2B5EF4-FFF2-40B4-BE49-F238E27FC236}">
                <a16:creationId xmlns:a16="http://schemas.microsoft.com/office/drawing/2014/main" id="{DD9F2E88-F39F-EE11-113D-B4E1CFD018F0}"/>
              </a:ext>
            </a:extLst>
          </p:cNvPr>
          <p:cNvSpPr txBox="1"/>
          <p:nvPr/>
        </p:nvSpPr>
        <p:spPr>
          <a:xfrm>
            <a:off x="265366" y="8097234"/>
            <a:ext cx="6265586" cy="830997"/>
          </a:xfrm>
          <a:prstGeom prst="rect">
            <a:avLst/>
          </a:prstGeom>
          <a:noFill/>
        </p:spPr>
        <p:txBody>
          <a:bodyPr wrap="square" rtlCol="0">
            <a:spAutoFit/>
          </a:bodyPr>
          <a:lstStyle/>
          <a:p>
            <a:pPr algn="r"/>
            <a:r>
              <a:rPr lang="fa-IR" sz="2400" dirty="0">
                <a:cs typeface="B Araz" panose="00000400000000000000" pitchFamily="2" charset="-78"/>
              </a:rPr>
              <a:t>استفاده از رنگ‌هایی که در چرخه رنگ در کنار هم قرار دارند. این تکنیک برای ایجاد یک طرح رنگی متعادل و دلنشین کمک می‌کند.</a:t>
            </a:r>
            <a:endParaRPr lang="en-US" sz="2400" dirty="0">
              <a:cs typeface="B Araz" panose="00000400000000000000" pitchFamily="2" charset="-78"/>
            </a:endParaRPr>
          </a:p>
        </p:txBody>
      </p:sp>
    </p:spTree>
    <p:extLst>
      <p:ext uri="{BB962C8B-B14F-4D97-AF65-F5344CB8AC3E}">
        <p14:creationId xmlns:p14="http://schemas.microsoft.com/office/powerpoint/2010/main" val="1279029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3C3E516-2427-9C1D-1398-86D064F3E8F4}"/>
              </a:ext>
            </a:extLst>
          </p:cNvPr>
          <p:cNvSpPr/>
          <p:nvPr/>
        </p:nvSpPr>
        <p:spPr>
          <a:xfrm>
            <a:off x="160867" y="270931"/>
            <a:ext cx="6502400" cy="931333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3" name="TextBox 2">
            <a:extLst>
              <a:ext uri="{FF2B5EF4-FFF2-40B4-BE49-F238E27FC236}">
                <a16:creationId xmlns:a16="http://schemas.microsoft.com/office/drawing/2014/main" id="{71422871-3357-803E-D3DF-18EDF6DC5ABE}"/>
              </a:ext>
            </a:extLst>
          </p:cNvPr>
          <p:cNvSpPr txBox="1"/>
          <p:nvPr/>
        </p:nvSpPr>
        <p:spPr>
          <a:xfrm>
            <a:off x="1324616" y="4069726"/>
            <a:ext cx="5283200" cy="523220"/>
          </a:xfrm>
          <a:prstGeom prst="rect">
            <a:avLst/>
          </a:prstGeom>
          <a:noFill/>
        </p:spPr>
        <p:txBody>
          <a:bodyPr wrap="square" rtlCol="0">
            <a:spAutoFit/>
          </a:bodyPr>
          <a:lstStyle/>
          <a:p>
            <a:pPr algn="r"/>
            <a:r>
              <a:rPr lang="fa-IR" sz="2800" dirty="0">
                <a:solidFill>
                  <a:schemeClr val="accent6">
                    <a:lumMod val="50000"/>
                  </a:schemeClr>
                </a:solidFill>
                <a:cs typeface="B Araz" panose="00000400000000000000" pitchFamily="2" charset="-78"/>
              </a:rPr>
              <a:t> 4. استفاده از شفافیت:</a:t>
            </a:r>
            <a:endParaRPr lang="en-US" sz="2800" dirty="0">
              <a:solidFill>
                <a:schemeClr val="accent6">
                  <a:lumMod val="50000"/>
                </a:schemeClr>
              </a:solidFill>
              <a:cs typeface="B Araz" panose="00000400000000000000" pitchFamily="2" charset="-78"/>
            </a:endParaRPr>
          </a:p>
        </p:txBody>
      </p:sp>
      <p:sp>
        <p:nvSpPr>
          <p:cNvPr id="4" name="TextBox 3">
            <a:extLst>
              <a:ext uri="{FF2B5EF4-FFF2-40B4-BE49-F238E27FC236}">
                <a16:creationId xmlns:a16="http://schemas.microsoft.com/office/drawing/2014/main" id="{2259F962-BF18-8508-1F68-6C5F31C210A7}"/>
              </a:ext>
            </a:extLst>
          </p:cNvPr>
          <p:cNvSpPr txBox="1"/>
          <p:nvPr/>
        </p:nvSpPr>
        <p:spPr>
          <a:xfrm>
            <a:off x="381662" y="4563315"/>
            <a:ext cx="6226154" cy="830997"/>
          </a:xfrm>
          <a:prstGeom prst="rect">
            <a:avLst/>
          </a:prstGeom>
          <a:noFill/>
        </p:spPr>
        <p:txBody>
          <a:bodyPr wrap="square" rtlCol="0">
            <a:spAutoFit/>
          </a:bodyPr>
          <a:lstStyle/>
          <a:p>
            <a:pPr algn="r"/>
            <a:r>
              <a:rPr lang="fa-IR" sz="2400" dirty="0">
                <a:cs typeface="B Araz" panose="00000400000000000000" pitchFamily="2" charset="-78"/>
              </a:rPr>
              <a:t>  با استفاده از                    می‌توانید رنگ‌ها را با یکدیگر ترکیب کنید با لحاظ کردن شفافیت، که برای ایجاد اثرات لایه‌ای کاربردی است.</a:t>
            </a:r>
            <a:endParaRPr lang="en-US" sz="2400" dirty="0">
              <a:cs typeface="B Araz" panose="00000400000000000000" pitchFamily="2" charset="-78"/>
            </a:endParaRPr>
          </a:p>
        </p:txBody>
      </p:sp>
      <p:sp>
        <p:nvSpPr>
          <p:cNvPr id="5" name="TextBox 4">
            <a:extLst>
              <a:ext uri="{FF2B5EF4-FFF2-40B4-BE49-F238E27FC236}">
                <a16:creationId xmlns:a16="http://schemas.microsoft.com/office/drawing/2014/main" id="{AA36BECE-7EE4-87C5-26A1-9CB17D9B026E}"/>
              </a:ext>
            </a:extLst>
          </p:cNvPr>
          <p:cNvSpPr txBox="1"/>
          <p:nvPr/>
        </p:nvSpPr>
        <p:spPr>
          <a:xfrm>
            <a:off x="4790139" y="4647220"/>
            <a:ext cx="836623" cy="369332"/>
          </a:xfrm>
          <a:prstGeom prst="rect">
            <a:avLst/>
          </a:prstGeom>
          <a:noFill/>
        </p:spPr>
        <p:txBody>
          <a:bodyPr wrap="square" rtlCol="0">
            <a:spAutoFit/>
          </a:bodyPr>
          <a:lstStyle/>
          <a:p>
            <a:r>
              <a:rPr lang="en-US" dirty="0">
                <a:latin typeface="Comic Sans MS" panose="030F0702030302020204" pitchFamily="66" charset="0"/>
              </a:rPr>
              <a:t>RGBA</a:t>
            </a:r>
          </a:p>
        </p:txBody>
      </p:sp>
      <p:sp>
        <p:nvSpPr>
          <p:cNvPr id="6" name="TextBox 5">
            <a:extLst>
              <a:ext uri="{FF2B5EF4-FFF2-40B4-BE49-F238E27FC236}">
                <a16:creationId xmlns:a16="http://schemas.microsoft.com/office/drawing/2014/main" id="{7C5BFA28-C33D-0A3F-93A5-4B75AE670A57}"/>
              </a:ext>
            </a:extLst>
          </p:cNvPr>
          <p:cNvSpPr txBox="1"/>
          <p:nvPr/>
        </p:nvSpPr>
        <p:spPr>
          <a:xfrm>
            <a:off x="1324616" y="5448586"/>
            <a:ext cx="5283200" cy="523220"/>
          </a:xfrm>
          <a:prstGeom prst="rect">
            <a:avLst/>
          </a:prstGeom>
          <a:noFill/>
        </p:spPr>
        <p:txBody>
          <a:bodyPr wrap="square" rtlCol="0">
            <a:spAutoFit/>
          </a:bodyPr>
          <a:lstStyle/>
          <a:p>
            <a:pPr algn="r"/>
            <a:r>
              <a:rPr lang="fa-IR" sz="2800" dirty="0">
                <a:solidFill>
                  <a:schemeClr val="accent6">
                    <a:lumMod val="50000"/>
                  </a:schemeClr>
                </a:solidFill>
                <a:cs typeface="B Araz" panose="00000400000000000000" pitchFamily="2" charset="-78"/>
              </a:rPr>
              <a:t>و شیب‌های رنگ :</a:t>
            </a:r>
            <a:r>
              <a:rPr lang="en-US" sz="2800" dirty="0">
                <a:solidFill>
                  <a:schemeClr val="accent6">
                    <a:lumMod val="50000"/>
                  </a:schemeClr>
                </a:solidFill>
                <a:cs typeface="B Araz" panose="00000400000000000000" pitchFamily="2" charset="-78"/>
              </a:rPr>
              <a:t> </a:t>
            </a:r>
            <a:r>
              <a:rPr lang="en-US" dirty="0">
                <a:solidFill>
                  <a:schemeClr val="accent6">
                    <a:lumMod val="50000"/>
                  </a:schemeClr>
                </a:solidFill>
                <a:latin typeface="Comic Sans MS" panose="030F0702030302020204" pitchFamily="66" charset="0"/>
              </a:rPr>
              <a:t>Gradient </a:t>
            </a:r>
            <a:r>
              <a:rPr lang="fa-IR" sz="2800" dirty="0">
                <a:solidFill>
                  <a:schemeClr val="accent6">
                    <a:lumMod val="50000"/>
                  </a:schemeClr>
                </a:solidFill>
                <a:cs typeface="B Araz" panose="00000400000000000000" pitchFamily="2" charset="-78"/>
              </a:rPr>
              <a:t>۵.</a:t>
            </a:r>
            <a:endParaRPr lang="en-US" sz="2800" dirty="0">
              <a:solidFill>
                <a:schemeClr val="accent6">
                  <a:lumMod val="50000"/>
                </a:schemeClr>
              </a:solidFill>
              <a:cs typeface="B Araz" panose="00000400000000000000" pitchFamily="2" charset="-78"/>
            </a:endParaRPr>
          </a:p>
        </p:txBody>
      </p:sp>
      <p:sp>
        <p:nvSpPr>
          <p:cNvPr id="7" name="TextBox 6">
            <a:extLst>
              <a:ext uri="{FF2B5EF4-FFF2-40B4-BE49-F238E27FC236}">
                <a16:creationId xmlns:a16="http://schemas.microsoft.com/office/drawing/2014/main" id="{C0FC1C63-A8E6-5820-0241-2C582F2EAAFA}"/>
              </a:ext>
            </a:extLst>
          </p:cNvPr>
          <p:cNvSpPr txBox="1"/>
          <p:nvPr/>
        </p:nvSpPr>
        <p:spPr>
          <a:xfrm>
            <a:off x="334016" y="6026080"/>
            <a:ext cx="6206067" cy="830997"/>
          </a:xfrm>
          <a:prstGeom prst="rect">
            <a:avLst/>
          </a:prstGeom>
          <a:noFill/>
        </p:spPr>
        <p:txBody>
          <a:bodyPr wrap="square" rtlCol="0">
            <a:spAutoFit/>
          </a:bodyPr>
          <a:lstStyle/>
          <a:p>
            <a:pPr algn="r"/>
            <a:r>
              <a:rPr lang="fa-IR" sz="2400" dirty="0">
                <a:cs typeface="B Araz" panose="00000400000000000000" pitchFamily="2" charset="-78"/>
              </a:rPr>
              <a:t>استفاده از ترکیب تدریجی رنگ‌ها با استفاده از</a:t>
            </a:r>
            <a:r>
              <a:rPr lang="en-US" sz="2400" dirty="0">
                <a:cs typeface="B Araz" panose="00000400000000000000" pitchFamily="2" charset="-78"/>
              </a:rPr>
              <a:t>        ، </a:t>
            </a:r>
            <a:r>
              <a:rPr lang="fa-IR" sz="2400" dirty="0">
                <a:cs typeface="B Araz" panose="00000400000000000000" pitchFamily="2" charset="-78"/>
              </a:rPr>
              <a:t>برای ایجاد پس‌زمینه‌ها و جلوه‌های بصری جذاب بسیار کمک کننده است.</a:t>
            </a:r>
            <a:endParaRPr lang="en-US" sz="2400" dirty="0">
              <a:cs typeface="B Araz" panose="00000400000000000000" pitchFamily="2" charset="-78"/>
            </a:endParaRPr>
          </a:p>
        </p:txBody>
      </p:sp>
      <p:sp>
        <p:nvSpPr>
          <p:cNvPr id="8" name="TextBox 7">
            <a:extLst>
              <a:ext uri="{FF2B5EF4-FFF2-40B4-BE49-F238E27FC236}">
                <a16:creationId xmlns:a16="http://schemas.microsoft.com/office/drawing/2014/main" id="{DE43A956-FA14-C050-13DE-EDA168255F29}"/>
              </a:ext>
            </a:extLst>
          </p:cNvPr>
          <p:cNvSpPr txBox="1"/>
          <p:nvPr/>
        </p:nvSpPr>
        <p:spPr>
          <a:xfrm>
            <a:off x="2437983" y="6135746"/>
            <a:ext cx="723900" cy="369332"/>
          </a:xfrm>
          <a:prstGeom prst="rect">
            <a:avLst/>
          </a:prstGeom>
          <a:noFill/>
        </p:spPr>
        <p:txBody>
          <a:bodyPr wrap="square" rtlCol="0">
            <a:spAutoFit/>
          </a:bodyPr>
          <a:lstStyle/>
          <a:p>
            <a:r>
              <a:rPr lang="en-US" dirty="0">
                <a:latin typeface="Comic Sans MS" panose="030F0702030302020204" pitchFamily="66" charset="0"/>
              </a:rPr>
              <a:t>CSS</a:t>
            </a:r>
          </a:p>
        </p:txBody>
      </p:sp>
      <p:sp>
        <p:nvSpPr>
          <p:cNvPr id="14" name="TextBox 13">
            <a:extLst>
              <a:ext uri="{FF2B5EF4-FFF2-40B4-BE49-F238E27FC236}">
                <a16:creationId xmlns:a16="http://schemas.microsoft.com/office/drawing/2014/main" id="{1DCB22A0-2CAC-9EFB-9813-9D66A6BE9E87}"/>
              </a:ext>
            </a:extLst>
          </p:cNvPr>
          <p:cNvSpPr txBox="1"/>
          <p:nvPr/>
        </p:nvSpPr>
        <p:spPr>
          <a:xfrm>
            <a:off x="770467" y="1080929"/>
            <a:ext cx="5283200" cy="523220"/>
          </a:xfrm>
          <a:prstGeom prst="rect">
            <a:avLst/>
          </a:prstGeom>
          <a:noFill/>
        </p:spPr>
        <p:txBody>
          <a:bodyPr wrap="square" rtlCol="0">
            <a:spAutoFit/>
          </a:bodyPr>
          <a:lstStyle/>
          <a:p>
            <a:pPr algn="r"/>
            <a:r>
              <a:rPr lang="fa-IR" sz="2800" dirty="0">
                <a:solidFill>
                  <a:schemeClr val="accent6">
                    <a:lumMod val="50000"/>
                  </a:schemeClr>
                </a:solidFill>
                <a:cs typeface="B Araz" panose="00000400000000000000" pitchFamily="2" charset="-78"/>
              </a:rPr>
              <a:t>2. ترکیب مکمل:</a:t>
            </a:r>
            <a:endParaRPr lang="en-US" sz="2800" dirty="0">
              <a:solidFill>
                <a:schemeClr val="accent6">
                  <a:lumMod val="50000"/>
                </a:schemeClr>
              </a:solidFill>
              <a:cs typeface="B Araz" panose="00000400000000000000" pitchFamily="2" charset="-78"/>
            </a:endParaRPr>
          </a:p>
        </p:txBody>
      </p:sp>
      <p:sp>
        <p:nvSpPr>
          <p:cNvPr id="15" name="TextBox 14">
            <a:extLst>
              <a:ext uri="{FF2B5EF4-FFF2-40B4-BE49-F238E27FC236}">
                <a16:creationId xmlns:a16="http://schemas.microsoft.com/office/drawing/2014/main" id="{1896ED5A-6A57-5C4E-E59B-7920B66D00D1}"/>
              </a:ext>
            </a:extLst>
          </p:cNvPr>
          <p:cNvSpPr txBox="1"/>
          <p:nvPr/>
        </p:nvSpPr>
        <p:spPr>
          <a:xfrm>
            <a:off x="454211" y="1511059"/>
            <a:ext cx="6190006" cy="830997"/>
          </a:xfrm>
          <a:prstGeom prst="rect">
            <a:avLst/>
          </a:prstGeom>
          <a:noFill/>
        </p:spPr>
        <p:txBody>
          <a:bodyPr wrap="square" rtlCol="0">
            <a:spAutoFit/>
          </a:bodyPr>
          <a:lstStyle/>
          <a:p>
            <a:pPr algn="r"/>
            <a:r>
              <a:rPr lang="fa-IR" sz="2400" dirty="0">
                <a:cs typeface="B Araz" panose="00000400000000000000" pitchFamily="2" charset="-78"/>
              </a:rPr>
              <a:t> انتخاب رنگ‌هایی که در چرخه رنگ مقابل یکدیگر قرار دارند، برای ایجاد کنتراست بالا و جلب توجه.</a:t>
            </a:r>
            <a:endParaRPr lang="en-US" sz="2400" dirty="0">
              <a:cs typeface="B Araz" panose="00000400000000000000" pitchFamily="2" charset="-78"/>
            </a:endParaRPr>
          </a:p>
        </p:txBody>
      </p:sp>
      <p:sp>
        <p:nvSpPr>
          <p:cNvPr id="16" name="TextBox 15">
            <a:extLst>
              <a:ext uri="{FF2B5EF4-FFF2-40B4-BE49-F238E27FC236}">
                <a16:creationId xmlns:a16="http://schemas.microsoft.com/office/drawing/2014/main" id="{4F173EB5-C993-DE43-1B44-833D6EEE88C7}"/>
              </a:ext>
            </a:extLst>
          </p:cNvPr>
          <p:cNvSpPr txBox="1"/>
          <p:nvPr/>
        </p:nvSpPr>
        <p:spPr>
          <a:xfrm>
            <a:off x="1285437" y="2402347"/>
            <a:ext cx="5283200" cy="523220"/>
          </a:xfrm>
          <a:prstGeom prst="rect">
            <a:avLst/>
          </a:prstGeom>
          <a:noFill/>
        </p:spPr>
        <p:txBody>
          <a:bodyPr wrap="square" rtlCol="0">
            <a:spAutoFit/>
          </a:bodyPr>
          <a:lstStyle/>
          <a:p>
            <a:pPr algn="r"/>
            <a:r>
              <a:rPr lang="fa-IR" sz="2800" dirty="0">
                <a:solidFill>
                  <a:schemeClr val="accent6">
                    <a:lumMod val="50000"/>
                  </a:schemeClr>
                </a:solidFill>
                <a:cs typeface="B Araz" panose="00000400000000000000" pitchFamily="2" charset="-78"/>
              </a:rPr>
              <a:t>3. ترکیب آنگل و دل‌خواه:</a:t>
            </a:r>
            <a:endParaRPr lang="en-US" sz="2800" dirty="0">
              <a:solidFill>
                <a:schemeClr val="accent6">
                  <a:lumMod val="50000"/>
                </a:schemeClr>
              </a:solidFill>
              <a:cs typeface="B Araz" panose="00000400000000000000" pitchFamily="2" charset="-78"/>
            </a:endParaRPr>
          </a:p>
        </p:txBody>
      </p:sp>
      <p:sp>
        <p:nvSpPr>
          <p:cNvPr id="17" name="TextBox 16">
            <a:extLst>
              <a:ext uri="{FF2B5EF4-FFF2-40B4-BE49-F238E27FC236}">
                <a16:creationId xmlns:a16="http://schemas.microsoft.com/office/drawing/2014/main" id="{2B135118-F033-C5C6-EA30-CF4CBE40743F}"/>
              </a:ext>
            </a:extLst>
          </p:cNvPr>
          <p:cNvSpPr txBox="1"/>
          <p:nvPr/>
        </p:nvSpPr>
        <p:spPr>
          <a:xfrm>
            <a:off x="378631" y="2861622"/>
            <a:ext cx="6190006" cy="1200329"/>
          </a:xfrm>
          <a:prstGeom prst="rect">
            <a:avLst/>
          </a:prstGeom>
          <a:noFill/>
        </p:spPr>
        <p:txBody>
          <a:bodyPr wrap="square" rtlCol="0">
            <a:spAutoFit/>
          </a:bodyPr>
          <a:lstStyle/>
          <a:p>
            <a:pPr algn="r"/>
            <a:r>
              <a:rPr lang="fa-IR" sz="2400" dirty="0">
                <a:cs typeface="B Araz" panose="00000400000000000000" pitchFamily="2" charset="-78"/>
              </a:rPr>
              <a:t>ایجاد رنگ‌هایی که با استفاده از ترکیب رنگ‌های مختلف از                                     تولید می‌شوند. این روش به طراحان این امکان را می‌دهد تا با استفاده از نرم‌افزارهای طراحی، رنگ‌های منحصر به فرد بسازند.</a:t>
            </a:r>
            <a:endParaRPr lang="en-US" sz="2400" dirty="0">
              <a:cs typeface="B Araz" panose="00000400000000000000" pitchFamily="2" charset="-78"/>
            </a:endParaRPr>
          </a:p>
        </p:txBody>
      </p:sp>
      <p:sp>
        <p:nvSpPr>
          <p:cNvPr id="18" name="TextBox 17">
            <a:extLst>
              <a:ext uri="{FF2B5EF4-FFF2-40B4-BE49-F238E27FC236}">
                <a16:creationId xmlns:a16="http://schemas.microsoft.com/office/drawing/2014/main" id="{8FA1BC90-C5C9-845C-8A6E-74824809167D}"/>
              </a:ext>
            </a:extLst>
          </p:cNvPr>
          <p:cNvSpPr txBox="1"/>
          <p:nvPr/>
        </p:nvSpPr>
        <p:spPr>
          <a:xfrm>
            <a:off x="952083" y="2853847"/>
            <a:ext cx="1358900" cy="461665"/>
          </a:xfrm>
          <a:prstGeom prst="rect">
            <a:avLst/>
          </a:prstGeom>
          <a:noFill/>
        </p:spPr>
        <p:txBody>
          <a:bodyPr wrap="square" rtlCol="0">
            <a:spAutoFit/>
          </a:bodyPr>
          <a:lstStyle/>
          <a:p>
            <a:r>
              <a:rPr lang="en-US" dirty="0">
                <a:latin typeface="Comic Sans MS" panose="030F0702030302020204" pitchFamily="66" charset="0"/>
              </a:rPr>
              <a:t>RGB</a:t>
            </a:r>
            <a:r>
              <a:rPr lang="en-US" sz="2400" dirty="0">
                <a:cs typeface="B Araz" panose="00000400000000000000" pitchFamily="2" charset="-78"/>
              </a:rPr>
              <a:t> </a:t>
            </a:r>
            <a:r>
              <a:rPr lang="fa-IR" sz="2400" dirty="0">
                <a:cs typeface="B Araz" panose="00000400000000000000" pitchFamily="2" charset="-78"/>
              </a:rPr>
              <a:t>یا </a:t>
            </a:r>
            <a:r>
              <a:rPr lang="en-US" dirty="0">
                <a:latin typeface="Comic Sans MS" panose="030F0702030302020204" pitchFamily="66" charset="0"/>
              </a:rPr>
              <a:t>HEX</a:t>
            </a:r>
            <a:endParaRPr lang="en-US" dirty="0"/>
          </a:p>
        </p:txBody>
      </p:sp>
      <p:pic>
        <p:nvPicPr>
          <p:cNvPr id="19" name="Picture 18">
            <a:extLst>
              <a:ext uri="{FF2B5EF4-FFF2-40B4-BE49-F238E27FC236}">
                <a16:creationId xmlns:a16="http://schemas.microsoft.com/office/drawing/2014/main" id="{CC4F5B1A-0566-E7E5-2968-9A7E796A6C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534" y="8331200"/>
            <a:ext cx="973469" cy="973469"/>
          </a:xfrm>
          <a:prstGeom prst="rect">
            <a:avLst/>
          </a:prstGeom>
        </p:spPr>
      </p:pic>
      <p:pic>
        <p:nvPicPr>
          <p:cNvPr id="27" name="Picture 26">
            <a:extLst>
              <a:ext uri="{FF2B5EF4-FFF2-40B4-BE49-F238E27FC236}">
                <a16:creationId xmlns:a16="http://schemas.microsoft.com/office/drawing/2014/main" id="{90D5E5C8-140E-D337-11CE-7D9B072454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4202" y="961164"/>
            <a:ext cx="691082" cy="691082"/>
          </a:xfrm>
          <a:prstGeom prst="rect">
            <a:avLst/>
          </a:prstGeom>
        </p:spPr>
      </p:pic>
    </p:spTree>
    <p:extLst>
      <p:ext uri="{BB962C8B-B14F-4D97-AF65-F5344CB8AC3E}">
        <p14:creationId xmlns:p14="http://schemas.microsoft.com/office/powerpoint/2010/main" val="424272613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211</TotalTime>
  <Words>594</Words>
  <Application>Microsoft Office PowerPoint</Application>
  <PresentationFormat>A4 Paper (210x297 mm)</PresentationFormat>
  <Paragraphs>65</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B Araz</vt:lpstr>
      <vt:lpstr>B Kaveh</vt:lpstr>
      <vt:lpstr>Calibri</vt:lpstr>
      <vt:lpstr>Calibri Light</vt:lpstr>
      <vt:lpstr>Comic Sans MS</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Faezeh AD</dc:creator>
  <cp:lastModifiedBy>Faezeh AD</cp:lastModifiedBy>
  <cp:revision>1</cp:revision>
  <dcterms:created xsi:type="dcterms:W3CDTF">2024-09-23T13:00:52Z</dcterms:created>
  <dcterms:modified xsi:type="dcterms:W3CDTF">2024-09-23T16:32:04Z</dcterms:modified>
</cp:coreProperties>
</file>

<file path=docProps/thumbnail.jpeg>
</file>